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sldIdLst>
    <p:sldId id="416" r:id="rId5"/>
    <p:sldId id="414" r:id="rId6"/>
    <p:sldId id="385" r:id="rId7"/>
    <p:sldId id="307" r:id="rId8"/>
    <p:sldId id="308" r:id="rId9"/>
    <p:sldId id="373" r:id="rId10"/>
    <p:sldId id="381" r:id="rId11"/>
    <p:sldId id="387" r:id="rId12"/>
    <p:sldId id="388" r:id="rId13"/>
    <p:sldId id="310" r:id="rId14"/>
    <p:sldId id="358" r:id="rId15"/>
    <p:sldId id="389" r:id="rId16"/>
    <p:sldId id="390" r:id="rId17"/>
    <p:sldId id="411" r:id="rId18"/>
    <p:sldId id="393" r:id="rId19"/>
    <p:sldId id="394" r:id="rId20"/>
    <p:sldId id="395" r:id="rId21"/>
    <p:sldId id="396" r:id="rId22"/>
    <p:sldId id="397" r:id="rId23"/>
    <p:sldId id="398" r:id="rId24"/>
    <p:sldId id="400" r:id="rId25"/>
    <p:sldId id="401" r:id="rId26"/>
    <p:sldId id="380" r:id="rId27"/>
    <p:sldId id="403" r:id="rId28"/>
    <p:sldId id="404" r:id="rId29"/>
    <p:sldId id="305" r:id="rId30"/>
    <p:sldId id="370" r:id="rId31"/>
    <p:sldId id="316" r:id="rId32"/>
    <p:sldId id="406" r:id="rId33"/>
    <p:sldId id="407" r:id="rId34"/>
    <p:sldId id="317" r:id="rId35"/>
    <p:sldId id="359" r:id="rId36"/>
    <p:sldId id="369" r:id="rId37"/>
    <p:sldId id="405" r:id="rId38"/>
    <p:sldId id="412" r:id="rId39"/>
    <p:sldId id="402" r:id="rId40"/>
    <p:sldId id="409" r:id="rId41"/>
    <p:sldId id="408" r:id="rId42"/>
    <p:sldId id="413" r:id="rId43"/>
    <p:sldId id="355" r:id="rId44"/>
    <p:sldId id="30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4D59C0-B847-4A2B-B356-6499C3D50856}">
          <p14:sldIdLst/>
        </p14:section>
        <p14:section name="Introduction" id="{CB285EB7-C9CA-435B-B173-AB925F8F6039}">
          <p14:sldIdLst>
            <p14:sldId id="416"/>
            <p14:sldId id="414"/>
            <p14:sldId id="385"/>
            <p14:sldId id="307"/>
            <p14:sldId id="308"/>
            <p14:sldId id="373"/>
            <p14:sldId id="381"/>
            <p14:sldId id="387"/>
            <p14:sldId id="388"/>
            <p14:sldId id="310"/>
            <p14:sldId id="358"/>
            <p14:sldId id="389"/>
            <p14:sldId id="390"/>
            <p14:sldId id="411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380"/>
            <p14:sldId id="403"/>
            <p14:sldId id="404"/>
          </p14:sldIdLst>
        </p14:section>
        <p14:section name="Building a model" id="{E5294FF4-D40D-409D-9F97-32DC6C8FEE04}">
          <p14:sldIdLst>
            <p14:sldId id="305"/>
            <p14:sldId id="370"/>
            <p14:sldId id="316"/>
            <p14:sldId id="406"/>
            <p14:sldId id="407"/>
            <p14:sldId id="317"/>
            <p14:sldId id="359"/>
            <p14:sldId id="369"/>
            <p14:sldId id="405"/>
            <p14:sldId id="412"/>
            <p14:sldId id="402"/>
            <p14:sldId id="409"/>
            <p14:sldId id="408"/>
          </p14:sldIdLst>
        </p14:section>
        <p14:section name="Evaluating a model" id="{9C0359D3-0BC2-4189-B0E2-42978CB6399E}">
          <p14:sldIdLst/>
        </p14:section>
        <p14:section name="Imagining urban use cases" id="{D42E1867-CDEC-4B40-8052-5160EFC6A023}">
          <p14:sldIdLst>
            <p14:sldId id="413"/>
            <p14:sldId id="355"/>
            <p14:sldId id="309"/>
          </p14:sldIdLst>
        </p14:section>
        <p14:section name="Appendix" id="{4E889C4E-390D-48E5-ABA3-BAB728753DD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K.W. Jones" initials="NKJ" lastIdx="1" clrIdx="0">
    <p:extLst>
      <p:ext uri="{19B8F6BF-5375-455C-9EA6-DF929625EA0E}">
        <p15:presenceInfo xmlns:p15="http://schemas.microsoft.com/office/powerpoint/2012/main" userId="S-1-5-21-88094858-919529-1617787245-4015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AF0"/>
    <a:srgbClr val="FF5050"/>
    <a:srgbClr val="2E75B6"/>
    <a:srgbClr val="FFC000"/>
    <a:srgbClr val="33CC33"/>
    <a:srgbClr val="00CCFF"/>
    <a:srgbClr val="00FF00"/>
    <a:srgbClr val="00B0F0"/>
    <a:srgbClr val="C0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6" autoAdjust="0"/>
    <p:restoredTop sz="95274" autoAdjust="0"/>
  </p:normalViewPr>
  <p:slideViewPr>
    <p:cSldViewPr snapToGrid="0">
      <p:cViewPr varScale="1">
        <p:scale>
          <a:sx n="155" d="100"/>
          <a:sy n="155" d="100"/>
        </p:scale>
        <p:origin x="2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4D27A-2E24-4666-80C8-A4C173B0E8D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AB48D4-2028-49BA-82B6-3CB93A6F472B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</a:rPr>
            <a:t>Linear regression</a:t>
          </a:r>
        </a:p>
      </dgm:t>
    </dgm:pt>
    <dgm:pt modelId="{87639CF8-9881-4752-991D-A0336E778139}" type="parTrans" cxnId="{F129D426-8B4E-497A-8FD3-2C23D690AF5F}">
      <dgm:prSet/>
      <dgm:spPr/>
      <dgm:t>
        <a:bodyPr/>
        <a:lstStyle/>
        <a:p>
          <a:endParaRPr lang="en-US"/>
        </a:p>
      </dgm:t>
    </dgm:pt>
    <dgm:pt modelId="{729F2BE9-6AD1-428D-910C-A4192752C786}" type="sibTrans" cxnId="{F129D426-8B4E-497A-8FD3-2C23D690AF5F}">
      <dgm:prSet/>
      <dgm:spPr/>
      <dgm:t>
        <a:bodyPr/>
        <a:lstStyle/>
        <a:p>
          <a:endParaRPr lang="en-US"/>
        </a:p>
      </dgm:t>
    </dgm:pt>
    <dgm:pt modelId="{AEE03532-DC5D-401E-889E-D2B5CBBABCC1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</a:rPr>
            <a:t>Support Vector Machines</a:t>
          </a:r>
        </a:p>
      </dgm:t>
    </dgm:pt>
    <dgm:pt modelId="{6A699EA2-52DE-4AA2-8065-8CC34B0DDECB}" type="parTrans" cxnId="{194BB2A8-E29A-45FA-8741-0B5C5584A6E6}">
      <dgm:prSet/>
      <dgm:spPr/>
      <dgm:t>
        <a:bodyPr/>
        <a:lstStyle/>
        <a:p>
          <a:endParaRPr lang="en-US"/>
        </a:p>
      </dgm:t>
    </dgm:pt>
    <dgm:pt modelId="{0CBB844C-8AB3-4107-9411-96DD87BE949A}" type="sibTrans" cxnId="{194BB2A8-E29A-45FA-8741-0B5C5584A6E6}">
      <dgm:prSet/>
      <dgm:spPr/>
      <dgm:t>
        <a:bodyPr/>
        <a:lstStyle/>
        <a:p>
          <a:endParaRPr lang="en-US"/>
        </a:p>
      </dgm:t>
    </dgm:pt>
    <dgm:pt modelId="{0A525F9B-A021-4314-9EBB-C435D6FED38A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Learns a decision boundary (linear or non-linear)</a:t>
          </a:r>
        </a:p>
      </dgm:t>
    </dgm:pt>
    <dgm:pt modelId="{B03445A7-53C0-4A14-A50F-E4F5AF666511}" type="parTrans" cxnId="{79A1A53F-4F8B-402F-99E4-F9580002A19A}">
      <dgm:prSet/>
      <dgm:spPr/>
      <dgm:t>
        <a:bodyPr/>
        <a:lstStyle/>
        <a:p>
          <a:endParaRPr lang="en-US"/>
        </a:p>
      </dgm:t>
    </dgm:pt>
    <dgm:pt modelId="{B1720698-7537-44DB-A7C1-232271FA1238}" type="sibTrans" cxnId="{79A1A53F-4F8B-402F-99E4-F9580002A19A}">
      <dgm:prSet/>
      <dgm:spPr/>
      <dgm:t>
        <a:bodyPr/>
        <a:lstStyle/>
        <a:p>
          <a:endParaRPr lang="en-US"/>
        </a:p>
      </dgm:t>
    </dgm:pt>
    <dgm:pt modelId="{91CFED14-57C5-424D-B4DD-7167E604B16E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</a:rPr>
            <a:t>Decision trees and Random Forest</a:t>
          </a:r>
        </a:p>
      </dgm:t>
    </dgm:pt>
    <dgm:pt modelId="{04186E40-F440-45F9-BBB1-7ECE25790A1C}" type="parTrans" cxnId="{51821DE6-E7E2-4DC6-91EC-7EE42FCF850D}">
      <dgm:prSet/>
      <dgm:spPr/>
      <dgm:t>
        <a:bodyPr/>
        <a:lstStyle/>
        <a:p>
          <a:endParaRPr lang="en-US"/>
        </a:p>
      </dgm:t>
    </dgm:pt>
    <dgm:pt modelId="{C5E97808-2771-4120-BD21-03BBA9B7EF09}" type="sibTrans" cxnId="{51821DE6-E7E2-4DC6-91EC-7EE42FCF850D}">
      <dgm:prSet/>
      <dgm:spPr/>
      <dgm:t>
        <a:bodyPr/>
        <a:lstStyle/>
        <a:p>
          <a:endParaRPr lang="en-US"/>
        </a:p>
      </dgm:t>
    </dgm:pt>
    <dgm:pt modelId="{EE51417F-6471-4FCF-94D4-6E987E7A92F0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 High predictive power, requires less data preparation.</a:t>
          </a:r>
        </a:p>
      </dgm:t>
    </dgm:pt>
    <dgm:pt modelId="{6F9D34CD-DDC0-4CC9-9AB3-AAD535442344}" type="parTrans" cxnId="{FCFF4E16-6318-454F-A612-BD00137224B4}">
      <dgm:prSet/>
      <dgm:spPr/>
      <dgm:t>
        <a:bodyPr/>
        <a:lstStyle/>
        <a:p>
          <a:endParaRPr lang="en-US"/>
        </a:p>
      </dgm:t>
    </dgm:pt>
    <dgm:pt modelId="{BDFE6223-6433-4AD2-85D2-C2E20F5990E9}" type="sibTrans" cxnId="{FCFF4E16-6318-454F-A612-BD00137224B4}">
      <dgm:prSet/>
      <dgm:spPr/>
      <dgm:t>
        <a:bodyPr/>
        <a:lstStyle/>
        <a:p>
          <a:endParaRPr lang="en-US"/>
        </a:p>
      </dgm:t>
    </dgm:pt>
    <dgm:pt modelId="{1D651090-6CB7-4A01-A532-9631A97631FE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Neural networks</a:t>
          </a:r>
        </a:p>
        <a:p>
          <a:r>
            <a:rPr lang="en-US" sz="1700" b="0" i="0" dirty="0">
              <a:solidFill>
                <a:schemeClr val="tx1"/>
              </a:solidFill>
            </a:rPr>
            <a:t>•</a:t>
          </a:r>
          <a:r>
            <a:rPr lang="en-US" sz="1700" dirty="0">
              <a:solidFill>
                <a:schemeClr val="tx1"/>
              </a:solidFill>
            </a:rPr>
            <a:t> Algorithms inspired by structure and function of the brain.</a:t>
          </a:r>
        </a:p>
        <a:p>
          <a:r>
            <a:rPr lang="en-US" sz="1700" b="0" i="0" dirty="0">
              <a:solidFill>
                <a:schemeClr val="tx1"/>
              </a:solidFill>
            </a:rPr>
            <a:t>• </a:t>
          </a:r>
          <a:r>
            <a:rPr lang="en-US" sz="1700" dirty="0">
              <a:solidFill>
                <a:schemeClr val="tx1"/>
              </a:solidFill>
            </a:rPr>
            <a:t>Scalable, highly accurate on tasks like image recognition.</a:t>
          </a:r>
        </a:p>
      </dgm:t>
    </dgm:pt>
    <dgm:pt modelId="{885F5803-7AFB-4594-8D81-DA86583C4C4F}" type="parTrans" cxnId="{C4038F74-5A36-4CE8-AD73-E4704CA0AC1F}">
      <dgm:prSet/>
      <dgm:spPr/>
      <dgm:t>
        <a:bodyPr/>
        <a:lstStyle/>
        <a:p>
          <a:endParaRPr lang="en-US"/>
        </a:p>
      </dgm:t>
    </dgm:pt>
    <dgm:pt modelId="{DD04C33C-759B-4308-B541-27C7266FBE50}" type="sibTrans" cxnId="{C4038F74-5A36-4CE8-AD73-E4704CA0AC1F}">
      <dgm:prSet/>
      <dgm:spPr/>
      <dgm:t>
        <a:bodyPr/>
        <a:lstStyle/>
        <a:p>
          <a:endParaRPr lang="en-US"/>
        </a:p>
      </dgm:t>
    </dgm:pt>
    <dgm:pt modelId="{521F9D3D-1383-483E-9FDD-3A8B233D2EB8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 Fast to train, effective on high-dimensional data.</a:t>
          </a:r>
        </a:p>
      </dgm:t>
    </dgm:pt>
    <dgm:pt modelId="{2948660A-45BD-4DC3-802E-7631E95FEC0B}" type="sibTrans" cxnId="{8AA2E137-4C2A-4108-8F89-5766E1748818}">
      <dgm:prSet/>
      <dgm:spPr/>
      <dgm:t>
        <a:bodyPr/>
        <a:lstStyle/>
        <a:p>
          <a:endParaRPr lang="en-US"/>
        </a:p>
      </dgm:t>
    </dgm:pt>
    <dgm:pt modelId="{B8716BCA-065D-475D-B77E-B64D2B4430F7}" type="parTrans" cxnId="{8AA2E137-4C2A-4108-8F89-5766E1748818}">
      <dgm:prSet/>
      <dgm:spPr/>
      <dgm:t>
        <a:bodyPr/>
        <a:lstStyle/>
        <a:p>
          <a:endParaRPr lang="en-US"/>
        </a:p>
      </dgm:t>
    </dgm:pt>
    <dgm:pt modelId="{ED45DDBD-8718-4236-9A9C-71EF7895F3F7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Models output as linear combination of inputs </a:t>
          </a:r>
        </a:p>
      </dgm:t>
    </dgm:pt>
    <dgm:pt modelId="{B760F499-8925-4A5C-A0C5-8A4EF5C68452}" type="sibTrans" cxnId="{AEA9B488-B913-4EB7-B41D-1C8458C216F4}">
      <dgm:prSet/>
      <dgm:spPr/>
      <dgm:t>
        <a:bodyPr/>
        <a:lstStyle/>
        <a:p>
          <a:endParaRPr lang="en-US"/>
        </a:p>
      </dgm:t>
    </dgm:pt>
    <dgm:pt modelId="{83A544FF-3BF7-4B5C-9815-0C8B69C1ED6C}" type="parTrans" cxnId="{AEA9B488-B913-4EB7-B41D-1C8458C216F4}">
      <dgm:prSet/>
      <dgm:spPr/>
      <dgm:t>
        <a:bodyPr/>
        <a:lstStyle/>
        <a:p>
          <a:endParaRPr lang="en-US"/>
        </a:p>
      </dgm:t>
    </dgm:pt>
    <dgm:pt modelId="{F3736916-1D0B-4088-B439-132EEBAD6211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 Suits complex, medium-size datasets</a:t>
          </a:r>
        </a:p>
      </dgm:t>
    </dgm:pt>
    <dgm:pt modelId="{57598628-B03C-4565-9FF3-7A82C4156051}" type="parTrans" cxnId="{E6552B16-5891-4F61-8171-F2673038A522}">
      <dgm:prSet/>
      <dgm:spPr/>
      <dgm:t>
        <a:bodyPr/>
        <a:lstStyle/>
        <a:p>
          <a:endParaRPr lang="en-US"/>
        </a:p>
      </dgm:t>
    </dgm:pt>
    <dgm:pt modelId="{8DBFB689-5E4F-408E-B564-8D8A3070EE19}" type="sibTrans" cxnId="{E6552B16-5891-4F61-8171-F2673038A522}">
      <dgm:prSet/>
      <dgm:spPr/>
      <dgm:t>
        <a:bodyPr/>
        <a:lstStyle/>
        <a:p>
          <a:endParaRPr lang="en-US"/>
        </a:p>
      </dgm:t>
    </dgm:pt>
    <dgm:pt modelId="{21B12E55-C898-4D8A-A67B-9347147C0246}">
      <dgm:prSet phldrT="[Text]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Builds flow-chart style rules that maximize information gain</a:t>
          </a:r>
        </a:p>
      </dgm:t>
    </dgm:pt>
    <dgm:pt modelId="{62CB7AFE-82FE-4910-BD70-0DE46B6F70DE}" type="sibTrans" cxnId="{FD504487-D2CB-4FCF-BB20-9E7886EE5622}">
      <dgm:prSet/>
      <dgm:spPr/>
      <dgm:t>
        <a:bodyPr/>
        <a:lstStyle/>
        <a:p>
          <a:endParaRPr lang="en-US"/>
        </a:p>
      </dgm:t>
    </dgm:pt>
    <dgm:pt modelId="{8E106613-04E8-4D6B-BD40-C5DD42B97646}" type="parTrans" cxnId="{FD504487-D2CB-4FCF-BB20-9E7886EE5622}">
      <dgm:prSet/>
      <dgm:spPr/>
      <dgm:t>
        <a:bodyPr/>
        <a:lstStyle/>
        <a:p>
          <a:endParaRPr lang="en-US"/>
        </a:p>
      </dgm:t>
    </dgm:pt>
    <dgm:pt modelId="{8D41341F-013A-4B18-ACAA-F53A6B88627C}" type="pres">
      <dgm:prSet presAssocID="{8F84D27A-2E24-4666-80C8-A4C173B0E8D4}" presName="linear" presStyleCnt="0">
        <dgm:presLayoutVars>
          <dgm:dir/>
          <dgm:resizeHandles val="exact"/>
        </dgm:presLayoutVars>
      </dgm:prSet>
      <dgm:spPr/>
    </dgm:pt>
    <dgm:pt modelId="{AC1D65EB-3789-424D-A835-4DC7CA29D601}" type="pres">
      <dgm:prSet presAssocID="{11AB48D4-2028-49BA-82B6-3CB93A6F472B}" presName="comp" presStyleCnt="0"/>
      <dgm:spPr/>
    </dgm:pt>
    <dgm:pt modelId="{12B20F6B-72BA-4D4E-81CA-0D0E338F5A1F}" type="pres">
      <dgm:prSet presAssocID="{11AB48D4-2028-49BA-82B6-3CB93A6F472B}" presName="box" presStyleLbl="node1" presStyleIdx="0" presStyleCnt="4"/>
      <dgm:spPr/>
    </dgm:pt>
    <dgm:pt modelId="{6A7D3035-4DCF-4414-91FA-D127DA045E3D}" type="pres">
      <dgm:prSet presAssocID="{11AB48D4-2028-49BA-82B6-3CB93A6F472B}" presName="img" presStyleLbl="fgImgPlace1" presStyleIdx="0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8000" r="-8000"/>
          </a:stretch>
        </a:blipFill>
      </dgm:spPr>
    </dgm:pt>
    <dgm:pt modelId="{ACA5CD74-72D2-4EE2-8B7A-E546EAC9D1F4}" type="pres">
      <dgm:prSet presAssocID="{11AB48D4-2028-49BA-82B6-3CB93A6F472B}" presName="text" presStyleLbl="node1" presStyleIdx="0" presStyleCnt="4">
        <dgm:presLayoutVars>
          <dgm:bulletEnabled val="1"/>
        </dgm:presLayoutVars>
      </dgm:prSet>
      <dgm:spPr/>
    </dgm:pt>
    <dgm:pt modelId="{0B0DCAD7-1EAC-4AC1-87AB-3B2AB3BD748E}" type="pres">
      <dgm:prSet presAssocID="{729F2BE9-6AD1-428D-910C-A4192752C786}" presName="spacer" presStyleCnt="0"/>
      <dgm:spPr/>
    </dgm:pt>
    <dgm:pt modelId="{DB4CE7B3-1B37-4BD2-9D7D-FDCD5B45DA62}" type="pres">
      <dgm:prSet presAssocID="{AEE03532-DC5D-401E-889E-D2B5CBBABCC1}" presName="comp" presStyleCnt="0"/>
      <dgm:spPr/>
    </dgm:pt>
    <dgm:pt modelId="{B3C8A59B-BF99-477D-A105-0C8BD00B9D28}" type="pres">
      <dgm:prSet presAssocID="{AEE03532-DC5D-401E-889E-D2B5CBBABCC1}" presName="box" presStyleLbl="node1" presStyleIdx="1" presStyleCnt="4"/>
      <dgm:spPr/>
    </dgm:pt>
    <dgm:pt modelId="{F7FD7797-DDE9-4DBE-8EDF-6BD578EBD684}" type="pres">
      <dgm:prSet presAssocID="{AEE03532-DC5D-401E-889E-D2B5CBBABCC1}" presName="img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0B7C1CAB-3D05-4091-8BB8-34A0AB3F27C9}" type="pres">
      <dgm:prSet presAssocID="{AEE03532-DC5D-401E-889E-D2B5CBBABCC1}" presName="text" presStyleLbl="node1" presStyleIdx="1" presStyleCnt="4">
        <dgm:presLayoutVars>
          <dgm:bulletEnabled val="1"/>
        </dgm:presLayoutVars>
      </dgm:prSet>
      <dgm:spPr/>
    </dgm:pt>
    <dgm:pt modelId="{74C6D67E-6162-4BCA-ADCA-B94321460F1F}" type="pres">
      <dgm:prSet presAssocID="{0CBB844C-8AB3-4107-9411-96DD87BE949A}" presName="spacer" presStyleCnt="0"/>
      <dgm:spPr/>
    </dgm:pt>
    <dgm:pt modelId="{013BE104-BBF0-4310-9133-A7B404530C2C}" type="pres">
      <dgm:prSet presAssocID="{91CFED14-57C5-424D-B4DD-7167E604B16E}" presName="comp" presStyleCnt="0"/>
      <dgm:spPr/>
    </dgm:pt>
    <dgm:pt modelId="{51132E65-AC8F-4B4D-8598-E5A4086500CE}" type="pres">
      <dgm:prSet presAssocID="{91CFED14-57C5-424D-B4DD-7167E604B16E}" presName="box" presStyleLbl="node1" presStyleIdx="2" presStyleCnt="4"/>
      <dgm:spPr/>
    </dgm:pt>
    <dgm:pt modelId="{E2E2FCF6-5897-4A21-8F89-A27305728B4A}" type="pres">
      <dgm:prSet presAssocID="{91CFED14-57C5-424D-B4DD-7167E604B16E}" presName="img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988506D-77B3-4C63-BB1D-C871FB697B1B}" type="pres">
      <dgm:prSet presAssocID="{91CFED14-57C5-424D-B4DD-7167E604B16E}" presName="text" presStyleLbl="node1" presStyleIdx="2" presStyleCnt="4">
        <dgm:presLayoutVars>
          <dgm:bulletEnabled val="1"/>
        </dgm:presLayoutVars>
      </dgm:prSet>
      <dgm:spPr/>
    </dgm:pt>
    <dgm:pt modelId="{FDEFF447-FC7F-43CA-9B25-D6E9087C7607}" type="pres">
      <dgm:prSet presAssocID="{C5E97808-2771-4120-BD21-03BBA9B7EF09}" presName="spacer" presStyleCnt="0"/>
      <dgm:spPr/>
    </dgm:pt>
    <dgm:pt modelId="{8DDC320B-7ACE-4BA1-93E8-C428110B4EEB}" type="pres">
      <dgm:prSet presAssocID="{1D651090-6CB7-4A01-A532-9631A97631FE}" presName="comp" presStyleCnt="0"/>
      <dgm:spPr/>
    </dgm:pt>
    <dgm:pt modelId="{7C18CD02-4C13-4B52-9A60-99FCE6BE5C34}" type="pres">
      <dgm:prSet presAssocID="{1D651090-6CB7-4A01-A532-9631A97631FE}" presName="box" presStyleLbl="node1" presStyleIdx="3" presStyleCnt="4"/>
      <dgm:spPr/>
    </dgm:pt>
    <dgm:pt modelId="{87A88C9C-D7CF-4EE3-ADB1-91954AC70527}" type="pres">
      <dgm:prSet presAssocID="{1D651090-6CB7-4A01-A532-9631A97631FE}" presName="img" presStyleLbl="fgImgPlace1" presStyleIdx="3" presStyleCnt="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7AC72D8-BF6F-470B-8901-263CB1A30C84}" type="pres">
      <dgm:prSet presAssocID="{1D651090-6CB7-4A01-A532-9631A97631FE}" presName="text" presStyleLbl="node1" presStyleIdx="3" presStyleCnt="4">
        <dgm:presLayoutVars>
          <dgm:bulletEnabled val="1"/>
        </dgm:presLayoutVars>
      </dgm:prSet>
      <dgm:spPr/>
    </dgm:pt>
  </dgm:ptLst>
  <dgm:cxnLst>
    <dgm:cxn modelId="{111BCB09-2AA9-48B0-8CA0-7665EEAD1EE6}" type="presOf" srcId="{521F9D3D-1383-483E-9FDD-3A8B233D2EB8}" destId="{12B20F6B-72BA-4D4E-81CA-0D0E338F5A1F}" srcOrd="0" destOrd="2" presId="urn:microsoft.com/office/officeart/2005/8/layout/vList4"/>
    <dgm:cxn modelId="{E6552B16-5891-4F61-8171-F2673038A522}" srcId="{AEE03532-DC5D-401E-889E-D2B5CBBABCC1}" destId="{F3736916-1D0B-4088-B439-132EEBAD6211}" srcOrd="1" destOrd="0" parTransId="{57598628-B03C-4565-9FF3-7A82C4156051}" sibTransId="{8DBFB689-5E4F-408E-B564-8D8A3070EE19}"/>
    <dgm:cxn modelId="{FCFF4E16-6318-454F-A612-BD00137224B4}" srcId="{91CFED14-57C5-424D-B4DD-7167E604B16E}" destId="{EE51417F-6471-4FCF-94D4-6E987E7A92F0}" srcOrd="1" destOrd="0" parTransId="{6F9D34CD-DDC0-4CC9-9AB3-AAD535442344}" sibTransId="{BDFE6223-6433-4AD2-85D2-C2E20F5990E9}"/>
    <dgm:cxn modelId="{372A461E-B5AF-4C5E-983B-19DAABAFA140}" type="presOf" srcId="{AEE03532-DC5D-401E-889E-D2B5CBBABCC1}" destId="{0B7C1CAB-3D05-4091-8BB8-34A0AB3F27C9}" srcOrd="1" destOrd="0" presId="urn:microsoft.com/office/officeart/2005/8/layout/vList4"/>
    <dgm:cxn modelId="{F129D426-8B4E-497A-8FD3-2C23D690AF5F}" srcId="{8F84D27A-2E24-4666-80C8-A4C173B0E8D4}" destId="{11AB48D4-2028-49BA-82B6-3CB93A6F472B}" srcOrd="0" destOrd="0" parTransId="{87639CF8-9881-4752-991D-A0336E778139}" sibTransId="{729F2BE9-6AD1-428D-910C-A4192752C786}"/>
    <dgm:cxn modelId="{8AFBF031-4D38-4586-8C17-986E34A7ADF0}" type="presOf" srcId="{91CFED14-57C5-424D-B4DD-7167E604B16E}" destId="{51132E65-AC8F-4B4D-8598-E5A4086500CE}" srcOrd="0" destOrd="0" presId="urn:microsoft.com/office/officeart/2005/8/layout/vList4"/>
    <dgm:cxn modelId="{8AA2E137-4C2A-4108-8F89-5766E1748818}" srcId="{11AB48D4-2028-49BA-82B6-3CB93A6F472B}" destId="{521F9D3D-1383-483E-9FDD-3A8B233D2EB8}" srcOrd="1" destOrd="0" parTransId="{B8716BCA-065D-475D-B77E-B64D2B4430F7}" sibTransId="{2948660A-45BD-4DC3-802E-7631E95FEC0B}"/>
    <dgm:cxn modelId="{C168EB38-0609-47D6-877E-1183A24D5262}" type="presOf" srcId="{91CFED14-57C5-424D-B4DD-7167E604B16E}" destId="{D988506D-77B3-4C63-BB1D-C871FB697B1B}" srcOrd="1" destOrd="0" presId="urn:microsoft.com/office/officeart/2005/8/layout/vList4"/>
    <dgm:cxn modelId="{79A1A53F-4F8B-402F-99E4-F9580002A19A}" srcId="{AEE03532-DC5D-401E-889E-D2B5CBBABCC1}" destId="{0A525F9B-A021-4314-9EBB-C435D6FED38A}" srcOrd="0" destOrd="0" parTransId="{B03445A7-53C0-4A14-A50F-E4F5AF666511}" sibTransId="{B1720698-7537-44DB-A7C1-232271FA1238}"/>
    <dgm:cxn modelId="{E201C24B-C53F-4981-8FA3-447D3A413CFC}" type="presOf" srcId="{0A525F9B-A021-4314-9EBB-C435D6FED38A}" destId="{B3C8A59B-BF99-477D-A105-0C8BD00B9D28}" srcOrd="0" destOrd="1" presId="urn:microsoft.com/office/officeart/2005/8/layout/vList4"/>
    <dgm:cxn modelId="{02B7CB50-7360-48F3-9A21-8F2F4EB76EFD}" type="presOf" srcId="{21B12E55-C898-4D8A-A67B-9347147C0246}" destId="{51132E65-AC8F-4B4D-8598-E5A4086500CE}" srcOrd="0" destOrd="1" presId="urn:microsoft.com/office/officeart/2005/8/layout/vList4"/>
    <dgm:cxn modelId="{E61CC955-61CD-4CE0-80FE-3AE26E1DBE0F}" type="presOf" srcId="{11AB48D4-2028-49BA-82B6-3CB93A6F472B}" destId="{ACA5CD74-72D2-4EE2-8B7A-E546EAC9D1F4}" srcOrd="1" destOrd="0" presId="urn:microsoft.com/office/officeart/2005/8/layout/vList4"/>
    <dgm:cxn modelId="{F4C5635D-AD6D-47A2-97E0-331E2BAD5862}" type="presOf" srcId="{ED45DDBD-8718-4236-9A9C-71EF7895F3F7}" destId="{ACA5CD74-72D2-4EE2-8B7A-E546EAC9D1F4}" srcOrd="1" destOrd="1" presId="urn:microsoft.com/office/officeart/2005/8/layout/vList4"/>
    <dgm:cxn modelId="{6972D460-DA01-4F9B-8087-652540C7A5A2}" type="presOf" srcId="{ED45DDBD-8718-4236-9A9C-71EF7895F3F7}" destId="{12B20F6B-72BA-4D4E-81CA-0D0E338F5A1F}" srcOrd="0" destOrd="1" presId="urn:microsoft.com/office/officeart/2005/8/layout/vList4"/>
    <dgm:cxn modelId="{E6042E65-2DA5-4371-A92C-1CBBD1013BA1}" type="presOf" srcId="{F3736916-1D0B-4088-B439-132EEBAD6211}" destId="{0B7C1CAB-3D05-4091-8BB8-34A0AB3F27C9}" srcOrd="1" destOrd="2" presId="urn:microsoft.com/office/officeart/2005/8/layout/vList4"/>
    <dgm:cxn modelId="{8D45D866-5AE9-40C3-9177-863EF6E03B06}" type="presOf" srcId="{8F84D27A-2E24-4666-80C8-A4C173B0E8D4}" destId="{8D41341F-013A-4B18-ACAA-F53A6B88627C}" srcOrd="0" destOrd="0" presId="urn:microsoft.com/office/officeart/2005/8/layout/vList4"/>
    <dgm:cxn modelId="{C4038F74-5A36-4CE8-AD73-E4704CA0AC1F}" srcId="{8F84D27A-2E24-4666-80C8-A4C173B0E8D4}" destId="{1D651090-6CB7-4A01-A532-9631A97631FE}" srcOrd="3" destOrd="0" parTransId="{885F5803-7AFB-4594-8D81-DA86583C4C4F}" sibTransId="{DD04C33C-759B-4308-B541-27C7266FBE50}"/>
    <dgm:cxn modelId="{761D597B-23A1-4A70-9C42-4964E8457689}" type="presOf" srcId="{21B12E55-C898-4D8A-A67B-9347147C0246}" destId="{D988506D-77B3-4C63-BB1D-C871FB697B1B}" srcOrd="1" destOrd="1" presId="urn:microsoft.com/office/officeart/2005/8/layout/vList4"/>
    <dgm:cxn modelId="{5DC5E882-E654-4F23-864C-D699849291D5}" type="presOf" srcId="{11AB48D4-2028-49BA-82B6-3CB93A6F472B}" destId="{12B20F6B-72BA-4D4E-81CA-0D0E338F5A1F}" srcOrd="0" destOrd="0" presId="urn:microsoft.com/office/officeart/2005/8/layout/vList4"/>
    <dgm:cxn modelId="{FD504487-D2CB-4FCF-BB20-9E7886EE5622}" srcId="{91CFED14-57C5-424D-B4DD-7167E604B16E}" destId="{21B12E55-C898-4D8A-A67B-9347147C0246}" srcOrd="0" destOrd="0" parTransId="{8E106613-04E8-4D6B-BD40-C5DD42B97646}" sibTransId="{62CB7AFE-82FE-4910-BD70-0DE46B6F70DE}"/>
    <dgm:cxn modelId="{AEA9B488-B913-4EB7-B41D-1C8458C216F4}" srcId="{11AB48D4-2028-49BA-82B6-3CB93A6F472B}" destId="{ED45DDBD-8718-4236-9A9C-71EF7895F3F7}" srcOrd="0" destOrd="0" parTransId="{83A544FF-3BF7-4B5C-9815-0C8B69C1ED6C}" sibTransId="{B760F499-8925-4A5C-A0C5-8A4EF5C68452}"/>
    <dgm:cxn modelId="{7B7F0A9A-C5F8-4C17-8D53-EFDE8FC92D4B}" type="presOf" srcId="{AEE03532-DC5D-401E-889E-D2B5CBBABCC1}" destId="{B3C8A59B-BF99-477D-A105-0C8BD00B9D28}" srcOrd="0" destOrd="0" presId="urn:microsoft.com/office/officeart/2005/8/layout/vList4"/>
    <dgm:cxn modelId="{9DC2E99F-C74A-45C5-B87C-69A996119E52}" type="presOf" srcId="{521F9D3D-1383-483E-9FDD-3A8B233D2EB8}" destId="{ACA5CD74-72D2-4EE2-8B7A-E546EAC9D1F4}" srcOrd="1" destOrd="2" presId="urn:microsoft.com/office/officeart/2005/8/layout/vList4"/>
    <dgm:cxn modelId="{AFE97EA0-8F60-4F47-80D1-08A53451C804}" type="presOf" srcId="{EE51417F-6471-4FCF-94D4-6E987E7A92F0}" destId="{51132E65-AC8F-4B4D-8598-E5A4086500CE}" srcOrd="0" destOrd="2" presId="urn:microsoft.com/office/officeart/2005/8/layout/vList4"/>
    <dgm:cxn modelId="{D3A74BA2-5446-4080-A1E5-12E1FD89AAB5}" type="presOf" srcId="{F3736916-1D0B-4088-B439-132EEBAD6211}" destId="{B3C8A59B-BF99-477D-A105-0C8BD00B9D28}" srcOrd="0" destOrd="2" presId="urn:microsoft.com/office/officeart/2005/8/layout/vList4"/>
    <dgm:cxn modelId="{6A3DD3A5-67A2-41D9-97B0-8627CADC6137}" type="presOf" srcId="{1D651090-6CB7-4A01-A532-9631A97631FE}" destId="{D7AC72D8-BF6F-470B-8901-263CB1A30C84}" srcOrd="1" destOrd="0" presId="urn:microsoft.com/office/officeart/2005/8/layout/vList4"/>
    <dgm:cxn modelId="{09C27CA6-0765-4CF8-85C0-1D1773F7E95E}" type="presOf" srcId="{EE51417F-6471-4FCF-94D4-6E987E7A92F0}" destId="{D988506D-77B3-4C63-BB1D-C871FB697B1B}" srcOrd="1" destOrd="2" presId="urn:microsoft.com/office/officeart/2005/8/layout/vList4"/>
    <dgm:cxn modelId="{194BB2A8-E29A-45FA-8741-0B5C5584A6E6}" srcId="{8F84D27A-2E24-4666-80C8-A4C173B0E8D4}" destId="{AEE03532-DC5D-401E-889E-D2B5CBBABCC1}" srcOrd="1" destOrd="0" parTransId="{6A699EA2-52DE-4AA2-8065-8CC34B0DDECB}" sibTransId="{0CBB844C-8AB3-4107-9411-96DD87BE949A}"/>
    <dgm:cxn modelId="{2D9DA8D3-0FFA-4AEE-B3A9-FAE89182391E}" type="presOf" srcId="{1D651090-6CB7-4A01-A532-9631A97631FE}" destId="{7C18CD02-4C13-4B52-9A60-99FCE6BE5C34}" srcOrd="0" destOrd="0" presId="urn:microsoft.com/office/officeart/2005/8/layout/vList4"/>
    <dgm:cxn modelId="{51821DE6-E7E2-4DC6-91EC-7EE42FCF850D}" srcId="{8F84D27A-2E24-4666-80C8-A4C173B0E8D4}" destId="{91CFED14-57C5-424D-B4DD-7167E604B16E}" srcOrd="2" destOrd="0" parTransId="{04186E40-F440-45F9-BBB1-7ECE25790A1C}" sibTransId="{C5E97808-2771-4120-BD21-03BBA9B7EF09}"/>
    <dgm:cxn modelId="{944309E9-C56C-4520-93E3-868EB07298BE}" type="presOf" srcId="{0A525F9B-A021-4314-9EBB-C435D6FED38A}" destId="{0B7C1CAB-3D05-4091-8BB8-34A0AB3F27C9}" srcOrd="1" destOrd="1" presId="urn:microsoft.com/office/officeart/2005/8/layout/vList4"/>
    <dgm:cxn modelId="{619A357E-F82F-4DD6-98AC-17F0C7AF4545}" type="presParOf" srcId="{8D41341F-013A-4B18-ACAA-F53A6B88627C}" destId="{AC1D65EB-3789-424D-A835-4DC7CA29D601}" srcOrd="0" destOrd="0" presId="urn:microsoft.com/office/officeart/2005/8/layout/vList4"/>
    <dgm:cxn modelId="{3FD92768-5380-47CD-BD9F-37251244330F}" type="presParOf" srcId="{AC1D65EB-3789-424D-A835-4DC7CA29D601}" destId="{12B20F6B-72BA-4D4E-81CA-0D0E338F5A1F}" srcOrd="0" destOrd="0" presId="urn:microsoft.com/office/officeart/2005/8/layout/vList4"/>
    <dgm:cxn modelId="{DAD28677-46FE-45F5-BA10-15167BC09578}" type="presParOf" srcId="{AC1D65EB-3789-424D-A835-4DC7CA29D601}" destId="{6A7D3035-4DCF-4414-91FA-D127DA045E3D}" srcOrd="1" destOrd="0" presId="urn:microsoft.com/office/officeart/2005/8/layout/vList4"/>
    <dgm:cxn modelId="{CE676415-FAD2-4960-B035-2CA32E2173BE}" type="presParOf" srcId="{AC1D65EB-3789-424D-A835-4DC7CA29D601}" destId="{ACA5CD74-72D2-4EE2-8B7A-E546EAC9D1F4}" srcOrd="2" destOrd="0" presId="urn:microsoft.com/office/officeart/2005/8/layout/vList4"/>
    <dgm:cxn modelId="{1D708FDB-9096-4764-9A46-8FDAB798E079}" type="presParOf" srcId="{8D41341F-013A-4B18-ACAA-F53A6B88627C}" destId="{0B0DCAD7-1EAC-4AC1-87AB-3B2AB3BD748E}" srcOrd="1" destOrd="0" presId="urn:microsoft.com/office/officeart/2005/8/layout/vList4"/>
    <dgm:cxn modelId="{4E990F66-AB3A-4F87-AA4A-7B4986A8873A}" type="presParOf" srcId="{8D41341F-013A-4B18-ACAA-F53A6B88627C}" destId="{DB4CE7B3-1B37-4BD2-9D7D-FDCD5B45DA62}" srcOrd="2" destOrd="0" presId="urn:microsoft.com/office/officeart/2005/8/layout/vList4"/>
    <dgm:cxn modelId="{56F9D619-89BC-42EC-BD53-1F802629FAD0}" type="presParOf" srcId="{DB4CE7B3-1B37-4BD2-9D7D-FDCD5B45DA62}" destId="{B3C8A59B-BF99-477D-A105-0C8BD00B9D28}" srcOrd="0" destOrd="0" presId="urn:microsoft.com/office/officeart/2005/8/layout/vList4"/>
    <dgm:cxn modelId="{9B2C16D7-09B0-4044-AED8-32FEB2F7527A}" type="presParOf" srcId="{DB4CE7B3-1B37-4BD2-9D7D-FDCD5B45DA62}" destId="{F7FD7797-DDE9-4DBE-8EDF-6BD578EBD684}" srcOrd="1" destOrd="0" presId="urn:microsoft.com/office/officeart/2005/8/layout/vList4"/>
    <dgm:cxn modelId="{64B486F4-220A-45DD-99A4-D2A3C5738D5B}" type="presParOf" srcId="{DB4CE7B3-1B37-4BD2-9D7D-FDCD5B45DA62}" destId="{0B7C1CAB-3D05-4091-8BB8-34A0AB3F27C9}" srcOrd="2" destOrd="0" presId="urn:microsoft.com/office/officeart/2005/8/layout/vList4"/>
    <dgm:cxn modelId="{565038E9-BA76-4C37-99D1-F1EC854AC744}" type="presParOf" srcId="{8D41341F-013A-4B18-ACAA-F53A6B88627C}" destId="{74C6D67E-6162-4BCA-ADCA-B94321460F1F}" srcOrd="3" destOrd="0" presId="urn:microsoft.com/office/officeart/2005/8/layout/vList4"/>
    <dgm:cxn modelId="{C20DAB71-A454-4790-92F1-E8641B078090}" type="presParOf" srcId="{8D41341F-013A-4B18-ACAA-F53A6B88627C}" destId="{013BE104-BBF0-4310-9133-A7B404530C2C}" srcOrd="4" destOrd="0" presId="urn:microsoft.com/office/officeart/2005/8/layout/vList4"/>
    <dgm:cxn modelId="{1BEF3277-1AF4-430B-B40B-038FF992868C}" type="presParOf" srcId="{013BE104-BBF0-4310-9133-A7B404530C2C}" destId="{51132E65-AC8F-4B4D-8598-E5A4086500CE}" srcOrd="0" destOrd="0" presId="urn:microsoft.com/office/officeart/2005/8/layout/vList4"/>
    <dgm:cxn modelId="{269B641C-7F5F-464F-8321-6335EA3DD874}" type="presParOf" srcId="{013BE104-BBF0-4310-9133-A7B404530C2C}" destId="{E2E2FCF6-5897-4A21-8F89-A27305728B4A}" srcOrd="1" destOrd="0" presId="urn:microsoft.com/office/officeart/2005/8/layout/vList4"/>
    <dgm:cxn modelId="{85D2709F-C7E0-4E4F-9337-947CE4BB7619}" type="presParOf" srcId="{013BE104-BBF0-4310-9133-A7B404530C2C}" destId="{D988506D-77B3-4C63-BB1D-C871FB697B1B}" srcOrd="2" destOrd="0" presId="urn:microsoft.com/office/officeart/2005/8/layout/vList4"/>
    <dgm:cxn modelId="{99A93BF1-344E-4F88-8A4F-95B1A9A68A81}" type="presParOf" srcId="{8D41341F-013A-4B18-ACAA-F53A6B88627C}" destId="{FDEFF447-FC7F-43CA-9B25-D6E9087C7607}" srcOrd="5" destOrd="0" presId="urn:microsoft.com/office/officeart/2005/8/layout/vList4"/>
    <dgm:cxn modelId="{AC0FF058-57ED-45FC-BACE-669B18B5CD44}" type="presParOf" srcId="{8D41341F-013A-4B18-ACAA-F53A6B88627C}" destId="{8DDC320B-7ACE-4BA1-93E8-C428110B4EEB}" srcOrd="6" destOrd="0" presId="urn:microsoft.com/office/officeart/2005/8/layout/vList4"/>
    <dgm:cxn modelId="{7C2554CE-D2A0-451F-8F88-D06975C47ABB}" type="presParOf" srcId="{8DDC320B-7ACE-4BA1-93E8-C428110B4EEB}" destId="{7C18CD02-4C13-4B52-9A60-99FCE6BE5C34}" srcOrd="0" destOrd="0" presId="urn:microsoft.com/office/officeart/2005/8/layout/vList4"/>
    <dgm:cxn modelId="{F069188E-DA39-4C93-AF51-E58507A9A8FF}" type="presParOf" srcId="{8DDC320B-7ACE-4BA1-93E8-C428110B4EEB}" destId="{87A88C9C-D7CF-4EE3-ADB1-91954AC70527}" srcOrd="1" destOrd="0" presId="urn:microsoft.com/office/officeart/2005/8/layout/vList4"/>
    <dgm:cxn modelId="{D8AEF65B-21A8-4CEF-8E62-335809C2D5BA}" type="presParOf" srcId="{8DDC320B-7ACE-4BA1-93E8-C428110B4EEB}" destId="{D7AC72D8-BF6F-470B-8901-263CB1A30C8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20F6B-72BA-4D4E-81CA-0D0E338F5A1F}">
      <dsp:nvSpPr>
        <dsp:cNvPr id="0" name=""/>
        <dsp:cNvSpPr/>
      </dsp:nvSpPr>
      <dsp:spPr>
        <a:xfrm>
          <a:off x="0" y="0"/>
          <a:ext cx="8639400" cy="11134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Linear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 Models output as linear combination of inputs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700" kern="1200" dirty="0">
              <a:solidFill>
                <a:schemeClr val="tx1"/>
              </a:solidFill>
            </a:rPr>
            <a:t> Fast to train, effective on high-dimensional data.</a:t>
          </a:r>
        </a:p>
      </dsp:txBody>
      <dsp:txXfrm>
        <a:off x="1839220" y="0"/>
        <a:ext cx="6800179" cy="1113403"/>
      </dsp:txXfrm>
    </dsp:sp>
    <dsp:sp modelId="{6A7D3035-4DCF-4414-91FA-D127DA045E3D}">
      <dsp:nvSpPr>
        <dsp:cNvPr id="0" name=""/>
        <dsp:cNvSpPr/>
      </dsp:nvSpPr>
      <dsp:spPr>
        <a:xfrm>
          <a:off x="111340" y="111340"/>
          <a:ext cx="1727880" cy="8907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8A59B-BF99-477D-A105-0C8BD00B9D28}">
      <dsp:nvSpPr>
        <dsp:cNvPr id="0" name=""/>
        <dsp:cNvSpPr/>
      </dsp:nvSpPr>
      <dsp:spPr>
        <a:xfrm>
          <a:off x="0" y="1224743"/>
          <a:ext cx="8639400" cy="11134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Support Vector Machines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 Learns a decision boundary (linear or non-linear)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700" kern="1200" dirty="0">
              <a:solidFill>
                <a:schemeClr val="tx1"/>
              </a:solidFill>
            </a:rPr>
            <a:t> Suits complex, medium-size datasets</a:t>
          </a:r>
        </a:p>
      </dsp:txBody>
      <dsp:txXfrm>
        <a:off x="1839220" y="1224743"/>
        <a:ext cx="6800179" cy="1113403"/>
      </dsp:txXfrm>
    </dsp:sp>
    <dsp:sp modelId="{F7FD7797-DDE9-4DBE-8EDF-6BD578EBD684}">
      <dsp:nvSpPr>
        <dsp:cNvPr id="0" name=""/>
        <dsp:cNvSpPr/>
      </dsp:nvSpPr>
      <dsp:spPr>
        <a:xfrm>
          <a:off x="111340" y="1336083"/>
          <a:ext cx="1727880" cy="8907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2E65-AC8F-4B4D-8598-E5A4086500CE}">
      <dsp:nvSpPr>
        <dsp:cNvPr id="0" name=""/>
        <dsp:cNvSpPr/>
      </dsp:nvSpPr>
      <dsp:spPr>
        <a:xfrm>
          <a:off x="0" y="2449486"/>
          <a:ext cx="8639400" cy="11134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Decision trees and Random Forest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 Builds flow-chart style rules that maximize information gain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700" kern="1200" dirty="0">
              <a:solidFill>
                <a:schemeClr val="tx1"/>
              </a:solidFill>
            </a:rPr>
            <a:t> High predictive power, requires less data preparation.</a:t>
          </a:r>
        </a:p>
      </dsp:txBody>
      <dsp:txXfrm>
        <a:off x="1839220" y="2449486"/>
        <a:ext cx="6800179" cy="1113403"/>
      </dsp:txXfrm>
    </dsp:sp>
    <dsp:sp modelId="{E2E2FCF6-5897-4A21-8F89-A27305728B4A}">
      <dsp:nvSpPr>
        <dsp:cNvPr id="0" name=""/>
        <dsp:cNvSpPr/>
      </dsp:nvSpPr>
      <dsp:spPr>
        <a:xfrm>
          <a:off x="111340" y="2560827"/>
          <a:ext cx="1727880" cy="8907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8CD02-4C13-4B52-9A60-99FCE6BE5C34}">
      <dsp:nvSpPr>
        <dsp:cNvPr id="0" name=""/>
        <dsp:cNvSpPr/>
      </dsp:nvSpPr>
      <dsp:spPr>
        <a:xfrm>
          <a:off x="0" y="3674230"/>
          <a:ext cx="8639400" cy="11134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Neural networks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tx1"/>
              </a:solidFill>
            </a:rPr>
            <a:t>•</a:t>
          </a:r>
          <a:r>
            <a:rPr lang="en-US" sz="1700" kern="1200" dirty="0">
              <a:solidFill>
                <a:schemeClr val="tx1"/>
              </a:solidFill>
            </a:rPr>
            <a:t> Algorithms inspired by structure and function of the brain.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tx1"/>
              </a:solidFill>
            </a:rPr>
            <a:t>• </a:t>
          </a:r>
          <a:r>
            <a:rPr lang="en-US" sz="1700" kern="1200" dirty="0">
              <a:solidFill>
                <a:schemeClr val="tx1"/>
              </a:solidFill>
            </a:rPr>
            <a:t>Scalable, highly accurate on tasks like image recognition.</a:t>
          </a:r>
        </a:p>
      </dsp:txBody>
      <dsp:txXfrm>
        <a:off x="1839220" y="3674230"/>
        <a:ext cx="6800179" cy="1113403"/>
      </dsp:txXfrm>
    </dsp:sp>
    <dsp:sp modelId="{87A88C9C-D7CF-4EE3-ADB1-91954AC70527}">
      <dsp:nvSpPr>
        <dsp:cNvPr id="0" name=""/>
        <dsp:cNvSpPr/>
      </dsp:nvSpPr>
      <dsp:spPr>
        <a:xfrm>
          <a:off x="111340" y="3785570"/>
          <a:ext cx="1727880" cy="8907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66864-D0B0-4633-AF6B-0E325D1DA373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B0989-F81D-4A98-9FE5-74679B64F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reinventing the wheel here.. Lots of great content from Daniel Neill’s slides - let’s work out which parts convey the message best (we need to summarize)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B0989-F81D-4A98-9FE5-74679B64FC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3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29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72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1211205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1211205b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81211205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224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1211205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1211205b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81211205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2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1211205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1211205b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81211205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99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624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172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09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56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8119862e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48119862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80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0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47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9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4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 flipV="1">
            <a:off x="0" y="4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en-US" sz="1300" b="0" dirty="0">
              <a:solidFill>
                <a:srgbClr val="021F43"/>
              </a:solidFill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 userDrawn="1"/>
        </p:nvSpPr>
        <p:spPr bwMode="auto">
          <a:xfrm>
            <a:off x="0" y="4311654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en-US" sz="1300" b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7" name="Title 329"/>
          <p:cNvSpPr>
            <a:spLocks noGrp="1"/>
          </p:cNvSpPr>
          <p:nvPr>
            <p:ph type="title"/>
          </p:nvPr>
        </p:nvSpPr>
        <p:spPr>
          <a:xfrm>
            <a:off x="1512624" y="1189793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8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4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944825" y="4663925"/>
            <a:ext cx="2821170" cy="1428714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0" name="Rectangle 1028"/>
          <p:cNvSpPr>
            <a:spLocks noGrp="1" noChangeArrowheads="1"/>
          </p:cNvSpPr>
          <p:nvPr>
            <p:ph type="dt" sz="half" idx="20"/>
          </p:nvPr>
        </p:nvSpPr>
        <p:spPr>
          <a:xfrm>
            <a:off x="5945188" y="6107117"/>
            <a:ext cx="281146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>
              <a:solidFill>
                <a:srgbClr val="021F43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1" y="5281081"/>
            <a:ext cx="3848526" cy="7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1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 flipV="1">
            <a:off x="0" y="4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en-US" sz="1300" b="0">
              <a:solidFill>
                <a:srgbClr val="021F43"/>
              </a:solidFill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 userDrawn="1"/>
        </p:nvSpPr>
        <p:spPr bwMode="auto">
          <a:xfrm>
            <a:off x="0" y="4311654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en-US" sz="1300" b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7" name="Title 329"/>
          <p:cNvSpPr>
            <a:spLocks noGrp="1"/>
          </p:cNvSpPr>
          <p:nvPr>
            <p:ph type="title"/>
          </p:nvPr>
        </p:nvSpPr>
        <p:spPr>
          <a:xfrm>
            <a:off x="1512624" y="1189793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8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4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944825" y="4663925"/>
            <a:ext cx="2821170" cy="1428714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0" name="Rectangle 1028"/>
          <p:cNvSpPr>
            <a:spLocks noGrp="1" noChangeArrowheads="1"/>
          </p:cNvSpPr>
          <p:nvPr>
            <p:ph type="dt" sz="half" idx="20"/>
          </p:nvPr>
        </p:nvSpPr>
        <p:spPr>
          <a:xfrm>
            <a:off x="5945188" y="6107117"/>
            <a:ext cx="281146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>
              <a:solidFill>
                <a:srgbClr val="021F43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1" y="5281081"/>
            <a:ext cx="3848526" cy="7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32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 flipV="1">
            <a:off x="0" y="4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115888" lvl="0" indent="-115888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1300" b="0">
              <a:solidFill>
                <a:srgbClr val="021F43"/>
              </a:solidFill>
              <a:latin typeface="Trebuchet MS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 userDrawn="1"/>
        </p:nvSpPr>
        <p:spPr bwMode="auto">
          <a:xfrm>
            <a:off x="0" y="4311654"/>
            <a:ext cx="9144000" cy="176213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115888" lvl="0" indent="-115888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1300" b="0">
              <a:solidFill>
                <a:srgbClr val="021F43"/>
              </a:solidFill>
              <a:latin typeface="Trebuchet MS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7" name="Title 329"/>
          <p:cNvSpPr>
            <a:spLocks noGrp="1"/>
          </p:cNvSpPr>
          <p:nvPr>
            <p:ph type="title"/>
          </p:nvPr>
        </p:nvSpPr>
        <p:spPr>
          <a:xfrm>
            <a:off x="1512624" y="1189793"/>
            <a:ext cx="6971806" cy="1822161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8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18899" y="3000005"/>
            <a:ext cx="6959257" cy="87588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636B-0260-4E7A-AE3E-BAD560FDEAFA}"/>
              </a:ext>
            </a:extLst>
          </p:cNvPr>
          <p:cNvCxnSpPr/>
          <p:nvPr userDrawn="1"/>
        </p:nvCxnSpPr>
        <p:spPr>
          <a:xfrm>
            <a:off x="4331777" y="2231579"/>
            <a:ext cx="1333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34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 flipV="1">
            <a:off x="0" y="4"/>
            <a:ext cx="9144000" cy="4479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115888" lvl="0" indent="-115888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1300" b="0">
              <a:solidFill>
                <a:srgbClr val="021F43"/>
              </a:solidFill>
              <a:latin typeface="Trebuchet MS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 userDrawn="1"/>
        </p:nvSpPr>
        <p:spPr bwMode="auto">
          <a:xfrm>
            <a:off x="0" y="4311654"/>
            <a:ext cx="9144000" cy="176213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115888" lvl="0" indent="-115888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1300" b="0">
              <a:solidFill>
                <a:srgbClr val="021F43"/>
              </a:solidFill>
              <a:latin typeface="Trebuchet MS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7" name="Title 329"/>
          <p:cNvSpPr>
            <a:spLocks noGrp="1"/>
          </p:cNvSpPr>
          <p:nvPr>
            <p:ph type="title"/>
          </p:nvPr>
        </p:nvSpPr>
        <p:spPr>
          <a:xfrm>
            <a:off x="1512624" y="1189793"/>
            <a:ext cx="6971806" cy="1822161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8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18899" y="3000005"/>
            <a:ext cx="6959257" cy="87588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636B-0260-4E7A-AE3E-BAD560FDEAFA}"/>
              </a:ext>
            </a:extLst>
          </p:cNvPr>
          <p:cNvCxnSpPr/>
          <p:nvPr userDrawn="1"/>
        </p:nvCxnSpPr>
        <p:spPr>
          <a:xfrm>
            <a:off x="4331777" y="2231579"/>
            <a:ext cx="1333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88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793F56-6DF7-4ACA-AB98-4C7843DB97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869"/>
          <a:stretch/>
        </p:blipFill>
        <p:spPr>
          <a:xfrm>
            <a:off x="-32285" y="3037429"/>
            <a:ext cx="9176285" cy="3820571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 userDrawn="1"/>
        </p:nvSpPr>
        <p:spPr bwMode="auto">
          <a:xfrm flipV="1">
            <a:off x="0" y="4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115888" lvl="0" indent="-115888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1300" b="0">
              <a:solidFill>
                <a:srgbClr val="021F43"/>
              </a:solidFill>
              <a:latin typeface="Trebuchet MS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 userDrawn="1"/>
        </p:nvSpPr>
        <p:spPr bwMode="auto">
          <a:xfrm>
            <a:off x="0" y="4311654"/>
            <a:ext cx="9144000" cy="176213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115888" lvl="0" indent="-115888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1300" b="0">
              <a:solidFill>
                <a:srgbClr val="021F43"/>
              </a:solidFill>
              <a:latin typeface="Trebuchet MS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7" name="Title 329"/>
          <p:cNvSpPr>
            <a:spLocks noGrp="1"/>
          </p:cNvSpPr>
          <p:nvPr>
            <p:ph type="title"/>
          </p:nvPr>
        </p:nvSpPr>
        <p:spPr>
          <a:xfrm>
            <a:off x="1512624" y="1189793"/>
            <a:ext cx="6971806" cy="1822161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8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18899" y="3000005"/>
            <a:ext cx="6959257" cy="87588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636B-0260-4E7A-AE3E-BAD560FDEAFA}"/>
              </a:ext>
            </a:extLst>
          </p:cNvPr>
          <p:cNvCxnSpPr/>
          <p:nvPr userDrawn="1"/>
        </p:nvCxnSpPr>
        <p:spPr>
          <a:xfrm>
            <a:off x="4331777" y="2231579"/>
            <a:ext cx="1333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114E7A7-9367-4CC1-A86B-9D7D152A5B6C}"/>
              </a:ext>
            </a:extLst>
          </p:cNvPr>
          <p:cNvGrpSpPr/>
          <p:nvPr userDrawn="1"/>
        </p:nvGrpSpPr>
        <p:grpSpPr>
          <a:xfrm>
            <a:off x="-14514" y="-288347"/>
            <a:ext cx="2904883" cy="1778644"/>
            <a:chOff x="-22" y="3312088"/>
            <a:chExt cx="2904883" cy="1778644"/>
          </a:xfrm>
        </p:grpSpPr>
        <p:sp>
          <p:nvSpPr>
            <p:cNvPr id="9" name="Google Shape;93;p16">
              <a:extLst>
                <a:ext uri="{FF2B5EF4-FFF2-40B4-BE49-F238E27FC236}">
                  <a16:creationId xmlns:a16="http://schemas.microsoft.com/office/drawing/2014/main" id="{E8ED94F3-F34F-47CD-ABCE-31C6DCC8B09E}"/>
                </a:ext>
              </a:extLst>
            </p:cNvPr>
            <p:cNvSpPr/>
            <p:nvPr/>
          </p:nvSpPr>
          <p:spPr>
            <a:xfrm rot="20008592" flipH="1">
              <a:off x="1931988" y="3462685"/>
              <a:ext cx="290898" cy="723305"/>
            </a:xfrm>
            <a:prstGeom prst="flowChartManualInput">
              <a:avLst/>
            </a:prstGeom>
            <a:solidFill>
              <a:schemeClr val="bg2">
                <a:lumMod val="75000"/>
                <a:alpha val="5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;p16">
              <a:extLst>
                <a:ext uri="{FF2B5EF4-FFF2-40B4-BE49-F238E27FC236}">
                  <a16:creationId xmlns:a16="http://schemas.microsoft.com/office/drawing/2014/main" id="{40F60586-C999-4EE3-BF06-CA1B51EC3937}"/>
                </a:ext>
              </a:extLst>
            </p:cNvPr>
            <p:cNvSpPr/>
            <p:nvPr/>
          </p:nvSpPr>
          <p:spPr>
            <a:xfrm rot="20008629" flipH="1">
              <a:off x="339654" y="3336848"/>
              <a:ext cx="616612" cy="1533154"/>
            </a:xfrm>
            <a:prstGeom prst="flowChartManualInput">
              <a:avLst/>
            </a:prstGeom>
            <a:solidFill>
              <a:schemeClr val="bg1">
                <a:lumMod val="85000"/>
                <a:alpha val="5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;p16">
              <a:extLst>
                <a:ext uri="{FF2B5EF4-FFF2-40B4-BE49-F238E27FC236}">
                  <a16:creationId xmlns:a16="http://schemas.microsoft.com/office/drawing/2014/main" id="{BE95EA0F-1045-4371-87CA-26761CA851A6}"/>
                </a:ext>
              </a:extLst>
            </p:cNvPr>
            <p:cNvSpPr/>
            <p:nvPr/>
          </p:nvSpPr>
          <p:spPr>
            <a:xfrm rot="20008661" flipH="1">
              <a:off x="1265716" y="3312088"/>
              <a:ext cx="715354" cy="1778644"/>
            </a:xfrm>
            <a:prstGeom prst="flowChartManualInput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;p16">
              <a:extLst>
                <a:ext uri="{FF2B5EF4-FFF2-40B4-BE49-F238E27FC236}">
                  <a16:creationId xmlns:a16="http://schemas.microsoft.com/office/drawing/2014/main" id="{39E380A2-7998-4DF3-ADFD-939CA5A49498}"/>
                </a:ext>
              </a:extLst>
            </p:cNvPr>
            <p:cNvSpPr/>
            <p:nvPr/>
          </p:nvSpPr>
          <p:spPr>
            <a:xfrm rot="20008678" flipH="1">
              <a:off x="2579134" y="3444068"/>
              <a:ext cx="325727" cy="809875"/>
            </a:xfrm>
            <a:prstGeom prst="flowChartManualInput">
              <a:avLst/>
            </a:prstGeom>
            <a:solidFill>
              <a:srgbClr val="81D1EC">
                <a:alpha val="5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;p16">
              <a:extLst>
                <a:ext uri="{FF2B5EF4-FFF2-40B4-BE49-F238E27FC236}">
                  <a16:creationId xmlns:a16="http://schemas.microsoft.com/office/drawing/2014/main" id="{B8F7A33B-4D24-418C-99F1-BB4E2CADD595}"/>
                </a:ext>
              </a:extLst>
            </p:cNvPr>
            <p:cNvSpPr/>
            <p:nvPr/>
          </p:nvSpPr>
          <p:spPr>
            <a:xfrm rot="10800000">
              <a:off x="-22" y="3652583"/>
              <a:ext cx="539357" cy="121711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>
                <a:alpha val="5800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5512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9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Titlemaster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62D93A-3BA0-8848-BFA3-D7046C1B555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3pPr marL="361942" indent="-361942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noProof="0" dirty="0" err="1"/>
              <a:t>Textmaster</a:t>
            </a:r>
            <a:endParaRPr lang="en-US" noProof="0" dirty="0"/>
          </a:p>
          <a:p>
            <a:pPr lvl="1"/>
            <a:r>
              <a:rPr lang="en-US" noProof="0" dirty="0"/>
              <a:t>Second Layer</a:t>
            </a:r>
          </a:p>
          <a:p>
            <a:pPr lvl="2"/>
            <a:r>
              <a:rPr lang="en-US" noProof="0" dirty="0"/>
              <a:t>Third Layer</a:t>
            </a:r>
          </a:p>
          <a:p>
            <a:pPr lvl="3"/>
            <a:r>
              <a:rPr lang="en-US" noProof="0" dirty="0"/>
              <a:t>Fourth Layer</a:t>
            </a:r>
          </a:p>
          <a:p>
            <a:pPr lvl="4"/>
            <a:r>
              <a:rPr lang="en-US" noProof="0" dirty="0"/>
              <a:t>Fifth Layer</a:t>
            </a:r>
          </a:p>
          <a:p>
            <a:pPr lvl="5"/>
            <a:r>
              <a:rPr lang="en-US" noProof="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55278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2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8"/>
          <p:cNvSpPr txBox="1"/>
          <p:nvPr/>
        </p:nvSpPr>
        <p:spPr>
          <a:xfrm>
            <a:off x="0" y="0"/>
            <a:ext cx="9144000" cy="735037"/>
          </a:xfrm>
          <a:prstGeom prst="rect">
            <a:avLst/>
          </a:prstGeom>
          <a:solidFill>
            <a:srgbClr val="139A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7C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628650" y="719897"/>
            <a:ext cx="7886700" cy="97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32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2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0" y="0"/>
            <a:ext cx="9144000" cy="735037"/>
          </a:xfrm>
          <a:prstGeom prst="rect">
            <a:avLst/>
          </a:prstGeom>
          <a:solidFill>
            <a:srgbClr val="139A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7C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628650" y="719897"/>
            <a:ext cx="7886700" cy="97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5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400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1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5158326-EBB4-4E5A-98CC-8090BE34761C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3"/>
            <a:ext cx="9144000" cy="6857996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endParaRPr lang="en-US" altLang="en-US" sz="1300" b="0" dirty="0">
              <a:solidFill>
                <a:srgbClr val="021F43"/>
              </a:solidFill>
              <a:cs typeface="Arial" panose="020B0604020202020204" pitchFamily="34" charset="0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2822775" y="2882400"/>
            <a:ext cx="34983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668E03-3E89-44F0-BE31-4A28B1948125}"/>
              </a:ext>
            </a:extLst>
          </p:cNvPr>
          <p:cNvGrpSpPr/>
          <p:nvPr userDrawn="1"/>
        </p:nvGrpSpPr>
        <p:grpSpPr>
          <a:xfrm>
            <a:off x="5746523" y="3902274"/>
            <a:ext cx="3397327" cy="3336304"/>
            <a:chOff x="1344268" y="4062949"/>
            <a:chExt cx="3397327" cy="3336304"/>
          </a:xfrm>
        </p:grpSpPr>
        <p:sp>
          <p:nvSpPr>
            <p:cNvPr id="19" name="Google Shape;87;p16">
              <a:extLst>
                <a:ext uri="{FF2B5EF4-FFF2-40B4-BE49-F238E27FC236}">
                  <a16:creationId xmlns:a16="http://schemas.microsoft.com/office/drawing/2014/main" id="{A31D7940-9C52-43D3-8CA8-410D9DE95D9B}"/>
                </a:ext>
              </a:extLst>
            </p:cNvPr>
            <p:cNvSpPr/>
            <p:nvPr/>
          </p:nvSpPr>
          <p:spPr>
            <a:xfrm rot="9208626" flipH="1">
              <a:off x="1840589" y="5792712"/>
              <a:ext cx="575946" cy="143204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;p16">
              <a:extLst>
                <a:ext uri="{FF2B5EF4-FFF2-40B4-BE49-F238E27FC236}">
                  <a16:creationId xmlns:a16="http://schemas.microsoft.com/office/drawing/2014/main" id="{DBA54C25-9F29-436F-B3F0-F2C8686C5170}"/>
                </a:ext>
              </a:extLst>
            </p:cNvPr>
            <p:cNvSpPr/>
            <p:nvPr/>
          </p:nvSpPr>
          <p:spPr>
            <a:xfrm rot="9208633" flipH="1">
              <a:off x="3148211" y="4803820"/>
              <a:ext cx="1043846" cy="2595433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;p16">
              <a:extLst>
                <a:ext uri="{FF2B5EF4-FFF2-40B4-BE49-F238E27FC236}">
                  <a16:creationId xmlns:a16="http://schemas.microsoft.com/office/drawing/2014/main" id="{B659A9AF-25C6-442D-B4EF-C4172EA029B9}"/>
                </a:ext>
              </a:extLst>
            </p:cNvPr>
            <p:cNvSpPr/>
            <p:nvPr/>
          </p:nvSpPr>
          <p:spPr>
            <a:xfrm rot="9208606" flipH="1">
              <a:off x="2764616" y="5990723"/>
              <a:ext cx="486222" cy="1208964"/>
            </a:xfrm>
            <a:prstGeom prst="flowChartManualIn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;p16">
              <a:extLst>
                <a:ext uri="{FF2B5EF4-FFF2-40B4-BE49-F238E27FC236}">
                  <a16:creationId xmlns:a16="http://schemas.microsoft.com/office/drawing/2014/main" id="{6DCCEE51-6269-41A6-932F-E38DA80E6C86}"/>
                </a:ext>
              </a:extLst>
            </p:cNvPr>
            <p:cNvSpPr/>
            <p:nvPr/>
          </p:nvSpPr>
          <p:spPr>
            <a:xfrm rot="9208678" flipH="1">
              <a:off x="1344268" y="6443632"/>
              <a:ext cx="273158" cy="679169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;p16">
              <a:extLst>
                <a:ext uri="{FF2B5EF4-FFF2-40B4-BE49-F238E27FC236}">
                  <a16:creationId xmlns:a16="http://schemas.microsoft.com/office/drawing/2014/main" id="{569808B9-EA4B-4C6F-A611-D95881B389F9}"/>
                </a:ext>
              </a:extLst>
            </p:cNvPr>
            <p:cNvSpPr/>
            <p:nvPr/>
          </p:nvSpPr>
          <p:spPr>
            <a:xfrm>
              <a:off x="3725073" y="4062949"/>
              <a:ext cx="1016522" cy="2294448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028C8-0614-46CF-B4FA-6D4FF7FFC411}"/>
              </a:ext>
            </a:extLst>
          </p:cNvPr>
          <p:cNvGrpSpPr/>
          <p:nvPr userDrawn="1"/>
        </p:nvGrpSpPr>
        <p:grpSpPr>
          <a:xfrm>
            <a:off x="-14514" y="-288347"/>
            <a:ext cx="2904883" cy="1778644"/>
            <a:chOff x="-22" y="3312088"/>
            <a:chExt cx="2904883" cy="1778644"/>
          </a:xfrm>
        </p:grpSpPr>
        <p:sp>
          <p:nvSpPr>
            <p:cNvPr id="26" name="Google Shape;93;p16">
              <a:extLst>
                <a:ext uri="{FF2B5EF4-FFF2-40B4-BE49-F238E27FC236}">
                  <a16:creationId xmlns:a16="http://schemas.microsoft.com/office/drawing/2014/main" id="{EA4B5E7C-B7F8-4712-BDA4-BA221B77B94C}"/>
                </a:ext>
              </a:extLst>
            </p:cNvPr>
            <p:cNvSpPr/>
            <p:nvPr/>
          </p:nvSpPr>
          <p:spPr>
            <a:xfrm rot="20008592" flipH="1">
              <a:off x="1931988" y="3462685"/>
              <a:ext cx="290898" cy="723305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;p16">
              <a:extLst>
                <a:ext uri="{FF2B5EF4-FFF2-40B4-BE49-F238E27FC236}">
                  <a16:creationId xmlns:a16="http://schemas.microsoft.com/office/drawing/2014/main" id="{92F84691-5A9A-49C8-B16D-CE06DEFFF8C0}"/>
                </a:ext>
              </a:extLst>
            </p:cNvPr>
            <p:cNvSpPr/>
            <p:nvPr/>
          </p:nvSpPr>
          <p:spPr>
            <a:xfrm rot="20008629" flipH="1">
              <a:off x="339654" y="3336848"/>
              <a:ext cx="616612" cy="1533154"/>
            </a:xfrm>
            <a:prstGeom prst="flowChartManualIn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;p16">
              <a:extLst>
                <a:ext uri="{FF2B5EF4-FFF2-40B4-BE49-F238E27FC236}">
                  <a16:creationId xmlns:a16="http://schemas.microsoft.com/office/drawing/2014/main" id="{DEBD365E-49F1-4F7C-AF30-108BACCEA7A9}"/>
                </a:ext>
              </a:extLst>
            </p:cNvPr>
            <p:cNvSpPr/>
            <p:nvPr/>
          </p:nvSpPr>
          <p:spPr>
            <a:xfrm rot="20008661" flipH="1">
              <a:off x="1265716" y="3312088"/>
              <a:ext cx="715354" cy="1778644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;p16">
              <a:extLst>
                <a:ext uri="{FF2B5EF4-FFF2-40B4-BE49-F238E27FC236}">
                  <a16:creationId xmlns:a16="http://schemas.microsoft.com/office/drawing/2014/main" id="{662E1D75-A35C-4A38-8493-20AFC2B70EF9}"/>
                </a:ext>
              </a:extLst>
            </p:cNvPr>
            <p:cNvSpPr/>
            <p:nvPr/>
          </p:nvSpPr>
          <p:spPr>
            <a:xfrm rot="20008678" flipH="1">
              <a:off x="2579134" y="3444068"/>
              <a:ext cx="325727" cy="80987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;p16">
              <a:extLst>
                <a:ext uri="{FF2B5EF4-FFF2-40B4-BE49-F238E27FC236}">
                  <a16:creationId xmlns:a16="http://schemas.microsoft.com/office/drawing/2014/main" id="{998DB453-36A5-44FB-A82B-326803DD1F25}"/>
                </a:ext>
              </a:extLst>
            </p:cNvPr>
            <p:cNvSpPr/>
            <p:nvPr/>
          </p:nvSpPr>
          <p:spPr>
            <a:xfrm rot="10800000">
              <a:off x="-22" y="3652583"/>
              <a:ext cx="539357" cy="121711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9782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7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621A4-2C45-4876-8C58-1ED4AB01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22D70-0EC1-42AA-90EE-F50A746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5DCDB-596C-4FB4-B994-9A6285B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E3F738-52E8-429D-9D52-9190AD32720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9144000" cy="735037"/>
          </a:xfrm>
          <a:prstGeom prst="rect">
            <a:avLst/>
          </a:prstGeom>
          <a:solidFill>
            <a:srgbClr val="139AF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en-US" sz="1800" dirty="0">
              <a:solidFill>
                <a:srgbClr val="FF7C8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EE60ED-DDAD-4E34-A3E4-70822F656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E98B54D-D707-4091-B2E7-153225A0E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578C4E3-4C75-493B-B2FC-50B0908A1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82910E6-5D00-4AC3-B3AE-F915BD69F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532623-5AFE-4EBB-BE72-4790A6B554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719897"/>
            <a:ext cx="7886700" cy="97079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lead-line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FE005C-D002-4504-A096-8AB6909BB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0"/>
            <a:ext cx="7912100" cy="73501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200" b="1" kern="12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 marL="1828755" indent="0">
              <a:buNone/>
              <a:defRPr b="1"/>
            </a:lvl5pPr>
          </a:lstStyle>
          <a:p>
            <a:pPr algn="ctr"/>
            <a:r>
              <a:rPr lang="en-US" sz="2800" b="1" kern="1200" dirty="0">
                <a:solidFill>
                  <a:prstClr val="whit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6526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621A4-2C45-4876-8C58-1ED4AB01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22D70-0EC1-42AA-90EE-F50A746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5DCDB-596C-4FB4-B994-9A6285B6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E3F738-52E8-429D-9D52-9190AD32720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9144000" cy="735037"/>
          </a:xfrm>
          <a:prstGeom prst="rect">
            <a:avLst/>
          </a:prstGeom>
          <a:solidFill>
            <a:srgbClr val="139AF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en-US" sz="1800" dirty="0">
              <a:solidFill>
                <a:srgbClr val="FF7C8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532623-5AFE-4EBB-BE72-4790A6B554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719897"/>
            <a:ext cx="7886700" cy="97079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lead-line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FE005C-D002-4504-A096-8AB6909BB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0"/>
            <a:ext cx="7912100" cy="73501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200" b="1" kern="12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 marL="1828755" indent="0">
              <a:buNone/>
              <a:defRPr b="1"/>
            </a:lvl5pPr>
          </a:lstStyle>
          <a:p>
            <a:pPr algn="ctr"/>
            <a:r>
              <a:rPr lang="en-US" sz="2800" b="1" kern="1200" dirty="0">
                <a:solidFill>
                  <a:prstClr val="whit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to edit Master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E481C2-19DC-49AA-8504-61488F571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4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FF04-9846-4DC8-92FE-A9CAED40B6F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7CFF-AB3D-48EF-A542-6429AD825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7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8" r:id="rId5"/>
    <p:sldLayoutId id="2147483665" r:id="rId6"/>
    <p:sldLayoutId id="2147483686" r:id="rId7"/>
    <p:sldLayoutId id="2147483689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85" r:id="rId15"/>
    <p:sldLayoutId id="2147483674" r:id="rId16"/>
    <p:sldLayoutId id="2147483687" r:id="rId17"/>
    <p:sldLayoutId id="2147483691" r:id="rId18"/>
    <p:sldLayoutId id="2147483690" r:id="rId19"/>
    <p:sldLayoutId id="2147483684" r:id="rId20"/>
    <p:sldLayoutId id="2147483693" r:id="rId21"/>
    <p:sldLayoutId id="2147483694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E1FC7-40AE-AD41-B625-897AF776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624" y="605481"/>
            <a:ext cx="6971806" cy="2384853"/>
          </a:xfrm>
        </p:spPr>
        <p:txBody>
          <a:bodyPr>
            <a:normAutofit/>
          </a:bodyPr>
          <a:lstStyle/>
          <a:p>
            <a:r>
              <a:rPr lang="en-US" sz="3800" dirty="0"/>
              <a:t>Machine Learning: End-to-End Workflow Using Decision Trees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34ECC-C0BF-6345-89F1-7F9BD797AB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5174" y="3113903"/>
            <a:ext cx="6959257" cy="9967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Nick jones, </a:t>
            </a:r>
            <a:r>
              <a:rPr lang="en-US" sz="1800" dirty="0" err="1"/>
              <a:t>gfdrr</a:t>
            </a:r>
            <a:r>
              <a:rPr lang="en-US" sz="1800" dirty="0"/>
              <a:t> labs</a:t>
            </a:r>
          </a:p>
          <a:p>
            <a:pPr marL="0" indent="0">
              <a:buNone/>
            </a:pPr>
            <a:r>
              <a:rPr lang="en-US" sz="1800" dirty="0"/>
              <a:t>Poverty </a:t>
            </a:r>
            <a:r>
              <a:rPr lang="en-US" sz="1800" dirty="0" err="1"/>
              <a:t>Gp</a:t>
            </a:r>
            <a:r>
              <a:rPr lang="en-US" sz="1800" dirty="0"/>
              <a:t> summer university – July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FDC20-5BAF-2947-B709-110DC2EBA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6" y="6293708"/>
            <a:ext cx="8411768" cy="40685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1050" dirty="0"/>
              <a:t>Credit: Slide deck originally developed with Jon </a:t>
            </a:r>
            <a:r>
              <a:rPr lang="en-US" sz="1050" dirty="0" err="1"/>
              <a:t>Kastelan</a:t>
            </a:r>
            <a:r>
              <a:rPr lang="en-US" sz="1050" dirty="0"/>
              <a:t> (NYU/McKinsey) for the GSURR Machine Learning for Cities workshop. Thanks to Daniel Neill (NYU), </a:t>
            </a:r>
            <a:r>
              <a:rPr lang="en-US" sz="1050" dirty="0" err="1"/>
              <a:t>Mersedeh</a:t>
            </a:r>
            <a:r>
              <a:rPr lang="en-US" sz="1050" dirty="0"/>
              <a:t> </a:t>
            </a:r>
            <a:r>
              <a:rPr lang="en-US" sz="1050" dirty="0" err="1"/>
              <a:t>Tariverdi</a:t>
            </a:r>
            <a:r>
              <a:rPr lang="en-US" sz="1050" dirty="0"/>
              <a:t> (Health GP) and Ran Goldblatt (New Light Technologies) for inputs and comments.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AACE7-3FE0-AA46-A3AA-49C4F0CCCEAC}"/>
              </a:ext>
            </a:extLst>
          </p:cNvPr>
          <p:cNvSpPr/>
          <p:nvPr/>
        </p:nvSpPr>
        <p:spPr>
          <a:xfrm>
            <a:off x="287389" y="5107458"/>
            <a:ext cx="4086903" cy="1145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4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39E247-6D35-4063-8C78-398282E38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385" y="0"/>
            <a:ext cx="8750630" cy="735013"/>
          </a:xfrm>
        </p:spPr>
        <p:txBody>
          <a:bodyPr>
            <a:normAutofit/>
          </a:bodyPr>
          <a:lstStyle/>
          <a:p>
            <a:r>
              <a:rPr lang="en-US" sz="2800" dirty="0"/>
              <a:t>Supervised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51CF3-48D0-4CF8-A05D-BAE582DDA261}"/>
              </a:ext>
            </a:extLst>
          </p:cNvPr>
          <p:cNvSpPr txBox="1"/>
          <p:nvPr/>
        </p:nvSpPr>
        <p:spPr>
          <a:xfrm>
            <a:off x="183984" y="852795"/>
            <a:ext cx="8743233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machine learns from </a:t>
            </a:r>
            <a:r>
              <a:rPr lang="en-US" sz="2000" b="1" dirty="0"/>
              <a:t>examples that have already been labelled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example has input values (attributes) and an output value.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B9A8FB-7986-9146-BC1B-A47AB1E74D90}"/>
              </a:ext>
            </a:extLst>
          </p:cNvPr>
          <p:cNvGrpSpPr/>
          <p:nvPr/>
        </p:nvGrpSpPr>
        <p:grpSpPr>
          <a:xfrm>
            <a:off x="770924" y="1886225"/>
            <a:ext cx="8087018" cy="2616690"/>
            <a:chOff x="840199" y="1955500"/>
            <a:chExt cx="8087018" cy="2616690"/>
          </a:xfrm>
        </p:grpSpPr>
        <p:pic>
          <p:nvPicPr>
            <p:cNvPr id="1026" name="Picture 2" descr="Image result for supervised learning picture (mail)">
              <a:extLst>
                <a:ext uri="{FF2B5EF4-FFF2-40B4-BE49-F238E27FC236}">
                  <a16:creationId xmlns:a16="http://schemas.microsoft.com/office/drawing/2014/main" id="{1387ECA4-145B-41CF-9EB0-33B053008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244" y="1955500"/>
              <a:ext cx="6353486" cy="203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45A253-A223-4B70-BDCE-6702861FCDD7}"/>
                </a:ext>
              </a:extLst>
            </p:cNvPr>
            <p:cNvSpPr/>
            <p:nvPr/>
          </p:nvSpPr>
          <p:spPr>
            <a:xfrm>
              <a:off x="840199" y="4202858"/>
              <a:ext cx="80870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</a:rPr>
                <a:t>Example: A spam classifier learns rules from this training set of emails</a:t>
              </a:r>
              <a:r>
                <a:rPr lang="en-US" i="1" baseline="30000" dirty="0">
                  <a:solidFill>
                    <a:srgbClr val="000000"/>
                  </a:solidFill>
                </a:rPr>
                <a:t>1</a:t>
              </a:r>
              <a:endParaRPr lang="en-US" baseline="3000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20E410-1420-4A6F-9DF5-5A315432D8E8}"/>
              </a:ext>
            </a:extLst>
          </p:cNvPr>
          <p:cNvSpPr/>
          <p:nvPr/>
        </p:nvSpPr>
        <p:spPr>
          <a:xfrm>
            <a:off x="5789523" y="6581001"/>
            <a:ext cx="2991588" cy="27699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200" dirty="0"/>
              <a:t>Image credit: </a:t>
            </a:r>
            <a:r>
              <a:rPr lang="en-US" sz="1200" dirty="0" err="1"/>
              <a:t>Géron</a:t>
            </a:r>
            <a:r>
              <a:rPr lang="en-US" sz="1200" dirty="0"/>
              <a:t>, Hands-On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3D78A-A035-6947-924C-25D546415AAE}"/>
              </a:ext>
            </a:extLst>
          </p:cNvPr>
          <p:cNvSpPr txBox="1"/>
          <p:nvPr/>
        </p:nvSpPr>
        <p:spPr>
          <a:xfrm>
            <a:off x="183983" y="4939903"/>
            <a:ext cx="874323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Use known output values to learn the patterns of the input.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Predict the output value of new examples.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EF95B-475F-8D45-8F10-7322FE84C28D}"/>
              </a:ext>
            </a:extLst>
          </p:cNvPr>
          <p:cNvSpPr/>
          <p:nvPr/>
        </p:nvSpPr>
        <p:spPr>
          <a:xfrm>
            <a:off x="6035040" y="2857500"/>
            <a:ext cx="2194560" cy="85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Image result for supervised learning picture (mail)">
            <a:extLst>
              <a:ext uri="{FF2B5EF4-FFF2-40B4-BE49-F238E27FC236}">
                <a16:creationId xmlns:a16="http://schemas.microsoft.com/office/drawing/2014/main" id="{B77C001F-5B54-F041-AD1F-9A811181E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0" t="44857"/>
          <a:stretch/>
        </p:blipFill>
        <p:spPr bwMode="auto">
          <a:xfrm>
            <a:off x="6127872" y="2591413"/>
            <a:ext cx="2101728" cy="112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body" idx="5"/>
          </p:nvPr>
        </p:nvSpPr>
        <p:spPr>
          <a:xfrm>
            <a:off x="265075" y="0"/>
            <a:ext cx="8639400" cy="73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Supervised Learning algorithms</a:t>
            </a:r>
            <a:endParaRPr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269EF29-F1B9-4417-9437-DC75DB072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957365"/>
              </p:ext>
            </p:extLst>
          </p:nvPr>
        </p:nvGraphicFramePr>
        <p:xfrm>
          <a:off x="265075" y="1177544"/>
          <a:ext cx="8639400" cy="47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068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body" idx="5"/>
          </p:nvPr>
        </p:nvSpPr>
        <p:spPr>
          <a:xfrm>
            <a:off x="265075" y="0"/>
            <a:ext cx="8639400" cy="73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Decision Trees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5674F6-D3C8-B74E-8CF5-EDAC30DA9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1"/>
          <a:stretch/>
        </p:blipFill>
        <p:spPr>
          <a:xfrm>
            <a:off x="5023945" y="882869"/>
            <a:ext cx="4120055" cy="5888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577419-FDFB-7D41-9AA3-FF622C357BCC}"/>
              </a:ext>
            </a:extLst>
          </p:cNvPr>
          <p:cNvSpPr txBox="1"/>
          <p:nvPr/>
        </p:nvSpPr>
        <p:spPr>
          <a:xfrm>
            <a:off x="441434" y="1429406"/>
            <a:ext cx="4456387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 models represent a </a:t>
            </a:r>
            <a:r>
              <a:rPr lang="en-US" b="1" dirty="0"/>
              <a:t>sequence of choices</a:t>
            </a:r>
            <a:r>
              <a:rPr lang="en-US" dirty="0"/>
              <a:t> leading to an 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in the </a:t>
            </a:r>
            <a:r>
              <a:rPr lang="en-US" b="1" dirty="0"/>
              <a:t>root node</a:t>
            </a:r>
            <a:r>
              <a:rPr lang="en-US" dirty="0"/>
              <a:t>. Each </a:t>
            </a:r>
            <a:r>
              <a:rPr lang="en-US" b="1" dirty="0"/>
              <a:t>branch</a:t>
            </a:r>
            <a:r>
              <a:rPr lang="en-US" dirty="0"/>
              <a:t> represents the outcome of a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Terminal nodes </a:t>
            </a:r>
            <a:r>
              <a:rPr lang="en-US" dirty="0"/>
              <a:t>show the outcome of decisions taken.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DF9C6-F6B1-4345-8860-D0195E75F4B6}"/>
              </a:ext>
            </a:extLst>
          </p:cNvPr>
          <p:cNvSpPr txBox="1"/>
          <p:nvPr/>
        </p:nvSpPr>
        <p:spPr>
          <a:xfrm>
            <a:off x="441434" y="4108970"/>
            <a:ext cx="445638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good decision tree reveals the correct answers in as few questions as possible.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DE29-FCD7-F847-BE3D-A1361BC48DF8}"/>
              </a:ext>
            </a:extLst>
          </p:cNvPr>
          <p:cNvSpPr txBox="1"/>
          <p:nvPr/>
        </p:nvSpPr>
        <p:spPr>
          <a:xfrm>
            <a:off x="441434" y="5105428"/>
            <a:ext cx="445638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ML, we select the questions using </a:t>
            </a:r>
            <a:r>
              <a:rPr lang="en-US" b="1" dirty="0"/>
              <a:t>decision rules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77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body" idx="5"/>
          </p:nvPr>
        </p:nvSpPr>
        <p:spPr>
          <a:xfrm>
            <a:off x="265075" y="0"/>
            <a:ext cx="8639400" cy="73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Classification and Regression Trees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77419-FDFB-7D41-9AA3-FF622C357BCC}"/>
              </a:ext>
            </a:extLst>
          </p:cNvPr>
          <p:cNvSpPr txBox="1"/>
          <p:nvPr/>
        </p:nvSpPr>
        <p:spPr>
          <a:xfrm>
            <a:off x="483476" y="1974470"/>
            <a:ext cx="445638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Start with all examples in the root node.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6E70E-51F0-3C4A-ADCE-C8261386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59" y="1677237"/>
            <a:ext cx="3775427" cy="4705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3B3BE-1E73-894F-AE11-61B3780AE7F7}"/>
              </a:ext>
            </a:extLst>
          </p:cNvPr>
          <p:cNvSpPr txBox="1"/>
          <p:nvPr/>
        </p:nvSpPr>
        <p:spPr>
          <a:xfrm>
            <a:off x="483476" y="2557794"/>
            <a:ext cx="445638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Find the true/false question that most effectively divides into pure classes.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0DB8-BA9D-4145-B413-0FA20A8A1454}"/>
              </a:ext>
            </a:extLst>
          </p:cNvPr>
          <p:cNvSpPr txBox="1"/>
          <p:nvPr/>
        </p:nvSpPr>
        <p:spPr>
          <a:xfrm>
            <a:off x="483476" y="933489"/>
            <a:ext cx="817704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 Using data from 100,000 past customers, a bank wants to classify current customers as ‘stay’ or ‘churn’.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8DF03-FB5F-E74D-8C3B-A06827BBC5C6}"/>
              </a:ext>
            </a:extLst>
          </p:cNvPr>
          <p:cNvSpPr txBox="1"/>
          <p:nvPr/>
        </p:nvSpPr>
        <p:spPr>
          <a:xfrm>
            <a:off x="483475" y="5278180"/>
            <a:ext cx="445638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Continue splitting until all leaf nodes are pure.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630BA-03B7-4440-8CFF-2F29465D7C31}"/>
              </a:ext>
            </a:extLst>
          </p:cNvPr>
          <p:cNvSpPr txBox="1"/>
          <p:nvPr/>
        </p:nvSpPr>
        <p:spPr>
          <a:xfrm>
            <a:off x="6849910" y="6480440"/>
            <a:ext cx="2294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 err="1"/>
              <a:t>analyticsvidhya.com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18AA-3B1F-4A45-B4B3-E51E82738AD1}"/>
              </a:ext>
            </a:extLst>
          </p:cNvPr>
          <p:cNvSpPr txBox="1"/>
          <p:nvPr/>
        </p:nvSpPr>
        <p:spPr>
          <a:xfrm>
            <a:off x="483476" y="3502997"/>
            <a:ext cx="445638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Format: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feature </a:t>
            </a:r>
            <a:r>
              <a:rPr lang="en-US" i="1" dirty="0"/>
              <a:t>k</a:t>
            </a:r>
            <a:r>
              <a:rPr lang="en-US" dirty="0"/>
              <a:t> greater than threshold </a:t>
            </a:r>
            <a:r>
              <a:rPr lang="en-US" i="1" dirty="0"/>
              <a:t>t</a:t>
            </a:r>
            <a:r>
              <a:rPr lang="en-US" dirty="0"/>
              <a:t> (</a:t>
            </a:r>
            <a:r>
              <a:rPr lang="en-US" dirty="0" err="1"/>
              <a:t>eg.</a:t>
            </a:r>
            <a:r>
              <a:rPr lang="en-US" dirty="0"/>
              <a:t> ‘age &gt; 35?’)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</a:t>
            </a:r>
            <a:r>
              <a:rPr lang="en-US" dirty="0" err="1"/>
              <a:t>k,t</a:t>
            </a:r>
            <a:r>
              <a:rPr lang="en-US" dirty="0"/>
              <a:t> combination that scores best on your decision rule (</a:t>
            </a:r>
            <a:r>
              <a:rPr lang="en-US" dirty="0" err="1"/>
              <a:t>eg.</a:t>
            </a:r>
            <a:r>
              <a:rPr lang="en-US" dirty="0"/>
              <a:t> Gini impurity)</a:t>
            </a:r>
          </a:p>
        </p:txBody>
      </p:sp>
    </p:spTree>
    <p:extLst>
      <p:ext uri="{BB962C8B-B14F-4D97-AF65-F5344CB8AC3E}">
        <p14:creationId xmlns:p14="http://schemas.microsoft.com/office/powerpoint/2010/main" val="72704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581AE-CE92-4820-8148-D70F2A4E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261" y="2159540"/>
            <a:ext cx="5385328" cy="2538920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Building a model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7806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0;p34">
            <a:extLst>
              <a:ext uri="{FF2B5EF4-FFF2-40B4-BE49-F238E27FC236}">
                <a16:creationId xmlns:a16="http://schemas.microsoft.com/office/drawing/2014/main" id="{2D9D0E02-45B6-47B3-AB5B-46508A8A0C53}"/>
              </a:ext>
            </a:extLst>
          </p:cNvPr>
          <p:cNvSpPr/>
          <p:nvPr/>
        </p:nvSpPr>
        <p:spPr>
          <a:xfrm>
            <a:off x="391523" y="2712250"/>
            <a:ext cx="1931491" cy="1234823"/>
          </a:xfrm>
          <a:prstGeom prst="homePlate">
            <a:avLst>
              <a:gd name="adj" fmla="val 30129"/>
            </a:avLst>
          </a:prstGeom>
          <a:solidFill>
            <a:srgbClr val="81D1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Case &amp; Data</a:t>
            </a:r>
            <a:endParaRPr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Google Shape;311;p34">
            <a:extLst>
              <a:ext uri="{FF2B5EF4-FFF2-40B4-BE49-F238E27FC236}">
                <a16:creationId xmlns:a16="http://schemas.microsoft.com/office/drawing/2014/main" id="{B53238D8-C210-421F-BB18-BB9D5CE28AF2}"/>
              </a:ext>
            </a:extLst>
          </p:cNvPr>
          <p:cNvSpPr/>
          <p:nvPr/>
        </p:nvSpPr>
        <p:spPr>
          <a:xfrm>
            <a:off x="2014118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4BB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312;p34">
            <a:extLst>
              <a:ext uri="{FF2B5EF4-FFF2-40B4-BE49-F238E27FC236}">
                <a16:creationId xmlns:a16="http://schemas.microsoft.com/office/drawing/2014/main" id="{79A9B77E-5AE4-4595-AF70-75CEE0F3CA2E}"/>
              </a:ext>
            </a:extLst>
          </p:cNvPr>
          <p:cNvSpPr/>
          <p:nvPr/>
        </p:nvSpPr>
        <p:spPr>
          <a:xfrm>
            <a:off x="3673917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Tune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C244FDDD-8693-40E1-A014-25EA9F2F134F}"/>
              </a:ext>
            </a:extLst>
          </p:cNvPr>
          <p:cNvSpPr/>
          <p:nvPr/>
        </p:nvSpPr>
        <p:spPr>
          <a:xfrm>
            <a:off x="5333716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2F81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318;p34">
            <a:extLst>
              <a:ext uri="{FF2B5EF4-FFF2-40B4-BE49-F238E27FC236}">
                <a16:creationId xmlns:a16="http://schemas.microsoft.com/office/drawing/2014/main" id="{993AD4E1-32EC-4E63-97B6-60E7FA5A4E58}"/>
              </a:ext>
            </a:extLst>
          </p:cNvPr>
          <p:cNvSpPr/>
          <p:nvPr/>
        </p:nvSpPr>
        <p:spPr>
          <a:xfrm>
            <a:off x="6993514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415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0;p34">
            <a:extLst>
              <a:ext uri="{FF2B5EF4-FFF2-40B4-BE49-F238E27FC236}">
                <a16:creationId xmlns:a16="http://schemas.microsoft.com/office/drawing/2014/main" id="{2D9D0E02-45B6-47B3-AB5B-46508A8A0C53}"/>
              </a:ext>
            </a:extLst>
          </p:cNvPr>
          <p:cNvSpPr/>
          <p:nvPr/>
        </p:nvSpPr>
        <p:spPr>
          <a:xfrm>
            <a:off x="391523" y="2712250"/>
            <a:ext cx="1931491" cy="1234823"/>
          </a:xfrm>
          <a:prstGeom prst="homePlate">
            <a:avLst>
              <a:gd name="adj" fmla="val 30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Case &amp; Data</a:t>
            </a:r>
            <a:endParaRPr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Google Shape;311;p34">
            <a:extLst>
              <a:ext uri="{FF2B5EF4-FFF2-40B4-BE49-F238E27FC236}">
                <a16:creationId xmlns:a16="http://schemas.microsoft.com/office/drawing/2014/main" id="{B53238D8-C210-421F-BB18-BB9D5CE28AF2}"/>
              </a:ext>
            </a:extLst>
          </p:cNvPr>
          <p:cNvSpPr/>
          <p:nvPr/>
        </p:nvSpPr>
        <p:spPr>
          <a:xfrm>
            <a:off x="2014118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312;p34">
            <a:extLst>
              <a:ext uri="{FF2B5EF4-FFF2-40B4-BE49-F238E27FC236}">
                <a16:creationId xmlns:a16="http://schemas.microsoft.com/office/drawing/2014/main" id="{79A9B77E-5AE4-4595-AF70-75CEE0F3CA2E}"/>
              </a:ext>
            </a:extLst>
          </p:cNvPr>
          <p:cNvSpPr/>
          <p:nvPr/>
        </p:nvSpPr>
        <p:spPr>
          <a:xfrm>
            <a:off x="3673917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Tune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C244FDDD-8693-40E1-A014-25EA9F2F134F}"/>
              </a:ext>
            </a:extLst>
          </p:cNvPr>
          <p:cNvSpPr/>
          <p:nvPr/>
        </p:nvSpPr>
        <p:spPr>
          <a:xfrm>
            <a:off x="5333716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318;p34">
            <a:extLst>
              <a:ext uri="{FF2B5EF4-FFF2-40B4-BE49-F238E27FC236}">
                <a16:creationId xmlns:a16="http://schemas.microsoft.com/office/drawing/2014/main" id="{993AD4E1-32EC-4E63-97B6-60E7FA5A4E58}"/>
              </a:ext>
            </a:extLst>
          </p:cNvPr>
          <p:cNvSpPr/>
          <p:nvPr/>
        </p:nvSpPr>
        <p:spPr>
          <a:xfrm>
            <a:off x="6993514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620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8DA03-0B11-4C6A-A38E-8FAE0BF75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Build labeled dataset for question of interest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E0AAC-4454-874A-8945-035FB1D2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2" y="885301"/>
            <a:ext cx="8428383" cy="57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70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CD67-B357-4171-B0AC-F9D133B5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5393"/>
            <a:ext cx="7886700" cy="970795"/>
          </a:xfrm>
        </p:spPr>
        <p:txBody>
          <a:bodyPr>
            <a:normAutofit/>
          </a:bodyPr>
          <a:lstStyle/>
          <a:p>
            <a:r>
              <a:rPr lang="en-US" dirty="0"/>
              <a:t>Data collection and cleaning can take two-thirds of the time of an analytics project: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E971-6DC0-4D5F-8B75-7618FC19A9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good set of attributes (features)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B3B35-3C75-4456-B92D-1864FF3AE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45" y="5508387"/>
            <a:ext cx="8107136" cy="1236895"/>
          </a:xfrm>
        </p:spPr>
        <p:txBody>
          <a:bodyPr>
            <a:noAutofit/>
          </a:bodyPr>
          <a:lstStyle/>
          <a:p>
            <a:r>
              <a:rPr lang="en-US" dirty="0"/>
              <a:t>Building training data is hard work: be creative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C3E4C-B44F-49D2-A422-6F1C2B7B7AF2}"/>
              </a:ext>
            </a:extLst>
          </p:cNvPr>
          <p:cNvGrpSpPr/>
          <p:nvPr/>
        </p:nvGrpSpPr>
        <p:grpSpPr>
          <a:xfrm>
            <a:off x="557893" y="2491955"/>
            <a:ext cx="8107136" cy="2106612"/>
            <a:chOff x="682171" y="1910669"/>
            <a:chExt cx="9710963" cy="30366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0FEA78-946A-4DE8-B11F-E62F459BC69A}"/>
                </a:ext>
              </a:extLst>
            </p:cNvPr>
            <p:cNvSpPr/>
            <p:nvPr/>
          </p:nvSpPr>
          <p:spPr>
            <a:xfrm>
              <a:off x="682171" y="1910669"/>
              <a:ext cx="2387600" cy="3036661"/>
            </a:xfrm>
            <a:prstGeom prst="rect">
              <a:avLst/>
            </a:prstGeom>
            <a:solidFill>
              <a:srgbClr val="139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Collection and aggregation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D64112-593F-4FC6-9533-0CA5A54C1B06}"/>
                </a:ext>
              </a:extLst>
            </p:cNvPr>
            <p:cNvSpPr/>
            <p:nvPr/>
          </p:nvSpPr>
          <p:spPr>
            <a:xfrm>
              <a:off x="3123292" y="1910669"/>
              <a:ext cx="2387600" cy="3036661"/>
            </a:xfrm>
            <a:prstGeom prst="rect">
              <a:avLst/>
            </a:prstGeom>
            <a:solidFill>
              <a:srgbClr val="139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sharing, privacy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0216E0-B631-4563-834B-6476BCFB5CC4}"/>
                </a:ext>
              </a:extLst>
            </p:cNvPr>
            <p:cNvSpPr/>
            <p:nvPr/>
          </p:nvSpPr>
          <p:spPr>
            <a:xfrm>
              <a:off x="5564413" y="1910669"/>
              <a:ext cx="2387600" cy="3036661"/>
            </a:xfrm>
            <a:prstGeom prst="rect">
              <a:avLst/>
            </a:prstGeom>
            <a:solidFill>
              <a:srgbClr val="139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Missing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0E0795-BDE8-408E-BC42-06AD939ADF20}"/>
                </a:ext>
              </a:extLst>
            </p:cNvPr>
            <p:cNvSpPr/>
            <p:nvPr/>
          </p:nvSpPr>
          <p:spPr>
            <a:xfrm>
              <a:off x="8005534" y="1910669"/>
              <a:ext cx="2387600" cy="3036661"/>
            </a:xfrm>
            <a:prstGeom prst="rect">
              <a:avLst/>
            </a:prstGeom>
            <a:solidFill>
              <a:srgbClr val="139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Merging across spatial granularities</a:t>
              </a: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C48AC37-F663-49C6-B95D-BA761C10CC3F}"/>
              </a:ext>
            </a:extLst>
          </p:cNvPr>
          <p:cNvSpPr/>
          <p:nvPr/>
        </p:nvSpPr>
        <p:spPr>
          <a:xfrm rot="10800000">
            <a:off x="2526671" y="4890666"/>
            <a:ext cx="4145086" cy="44268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4C089-6A51-0846-A861-D0C6874C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0" y="4890666"/>
            <a:ext cx="7451836" cy="16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0;p34">
            <a:extLst>
              <a:ext uri="{FF2B5EF4-FFF2-40B4-BE49-F238E27FC236}">
                <a16:creationId xmlns:a16="http://schemas.microsoft.com/office/drawing/2014/main" id="{2D9D0E02-45B6-47B3-AB5B-46508A8A0C53}"/>
              </a:ext>
            </a:extLst>
          </p:cNvPr>
          <p:cNvSpPr/>
          <p:nvPr/>
        </p:nvSpPr>
        <p:spPr>
          <a:xfrm>
            <a:off x="391523" y="2712250"/>
            <a:ext cx="1931491" cy="1234823"/>
          </a:xfrm>
          <a:prstGeom prst="homePlate">
            <a:avLst>
              <a:gd name="adj" fmla="val 3012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Case &amp; Data</a:t>
            </a:r>
            <a:endParaRPr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Google Shape;311;p34">
            <a:extLst>
              <a:ext uri="{FF2B5EF4-FFF2-40B4-BE49-F238E27FC236}">
                <a16:creationId xmlns:a16="http://schemas.microsoft.com/office/drawing/2014/main" id="{B53238D8-C210-421F-BB18-BB9D5CE28AF2}"/>
              </a:ext>
            </a:extLst>
          </p:cNvPr>
          <p:cNvSpPr/>
          <p:nvPr/>
        </p:nvSpPr>
        <p:spPr>
          <a:xfrm>
            <a:off x="2014118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4BB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312;p34">
            <a:extLst>
              <a:ext uri="{FF2B5EF4-FFF2-40B4-BE49-F238E27FC236}">
                <a16:creationId xmlns:a16="http://schemas.microsoft.com/office/drawing/2014/main" id="{79A9B77E-5AE4-4595-AF70-75CEE0F3CA2E}"/>
              </a:ext>
            </a:extLst>
          </p:cNvPr>
          <p:cNvSpPr/>
          <p:nvPr/>
        </p:nvSpPr>
        <p:spPr>
          <a:xfrm>
            <a:off x="3673917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Tune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C244FDDD-8693-40E1-A014-25EA9F2F134F}"/>
              </a:ext>
            </a:extLst>
          </p:cNvPr>
          <p:cNvSpPr/>
          <p:nvPr/>
        </p:nvSpPr>
        <p:spPr>
          <a:xfrm>
            <a:off x="5333716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318;p34">
            <a:extLst>
              <a:ext uri="{FF2B5EF4-FFF2-40B4-BE49-F238E27FC236}">
                <a16:creationId xmlns:a16="http://schemas.microsoft.com/office/drawing/2014/main" id="{993AD4E1-32EC-4E63-97B6-60E7FA5A4E58}"/>
              </a:ext>
            </a:extLst>
          </p:cNvPr>
          <p:cNvSpPr/>
          <p:nvPr/>
        </p:nvSpPr>
        <p:spPr>
          <a:xfrm>
            <a:off x="6993514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901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581AE-CE92-4820-8148-D70F2A4E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261" y="2159540"/>
            <a:ext cx="5385328" cy="2538920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Supervised vs. unsupervised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5503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E612-2E3F-47A4-89A0-020E7608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00" y="1087645"/>
            <a:ext cx="7886700" cy="970795"/>
          </a:xfrm>
        </p:spPr>
        <p:txBody>
          <a:bodyPr>
            <a:normAutofit/>
          </a:bodyPr>
          <a:lstStyle/>
          <a:p>
            <a:r>
              <a:rPr lang="en-US" dirty="0"/>
              <a:t>When fitting ML algorithms, it is common to separate data into training and test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0A72-0F17-4BE2-9D33-44DAC83BF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Split training and test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81ACCF-398B-4327-95E0-9CE54BA6ADBD}"/>
              </a:ext>
            </a:extLst>
          </p:cNvPr>
          <p:cNvSpPr/>
          <p:nvPr/>
        </p:nvSpPr>
        <p:spPr>
          <a:xfrm>
            <a:off x="5610778" y="1821995"/>
            <a:ext cx="2944622" cy="3646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Split</a:t>
            </a:r>
            <a:r>
              <a:rPr lang="en-US" sz="2800" dirty="0">
                <a:solidFill>
                  <a:schemeClr val="tx1"/>
                </a:solidFill>
              </a:rPr>
              <a:t> the dataset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(e.g. 70/30 ratio)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Build </a:t>
            </a:r>
            <a:r>
              <a:rPr lang="en-US" sz="2800" dirty="0">
                <a:solidFill>
                  <a:schemeClr val="tx1"/>
                </a:solidFill>
              </a:rPr>
              <a:t>model 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the training set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Evaluate </a:t>
            </a:r>
            <a:r>
              <a:rPr lang="en-US" sz="2800" dirty="0">
                <a:solidFill>
                  <a:schemeClr val="tx1"/>
                </a:solidFill>
              </a:rPr>
              <a:t>model on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the test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8206B-D46E-4D88-9B89-2055CC4EE2B6}"/>
              </a:ext>
            </a:extLst>
          </p:cNvPr>
          <p:cNvSpPr/>
          <p:nvPr/>
        </p:nvSpPr>
        <p:spPr>
          <a:xfrm>
            <a:off x="2813050" y="6544120"/>
            <a:ext cx="574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1400" dirty="0"/>
              <a:t>Image credit: D. </a:t>
            </a:r>
            <a:r>
              <a:rPr lang="en-US" sz="1400" dirty="0" err="1"/>
              <a:t>Ziganto</a:t>
            </a:r>
            <a:r>
              <a:rPr lang="en-US" sz="1400" dirty="0"/>
              <a:t> “Standard Deviations” blog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229321-883B-4F45-AAB8-7C40634544DD}"/>
              </a:ext>
            </a:extLst>
          </p:cNvPr>
          <p:cNvGrpSpPr/>
          <p:nvPr/>
        </p:nvGrpSpPr>
        <p:grpSpPr>
          <a:xfrm>
            <a:off x="471850" y="2265404"/>
            <a:ext cx="4845290" cy="2844892"/>
            <a:chOff x="431800" y="1897656"/>
            <a:chExt cx="4845290" cy="28448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F96B4A-98D0-40FF-8F1E-4CACA62843F6}"/>
                </a:ext>
              </a:extLst>
            </p:cNvPr>
            <p:cNvGrpSpPr/>
            <p:nvPr/>
          </p:nvGrpSpPr>
          <p:grpSpPr>
            <a:xfrm>
              <a:off x="431800" y="1897656"/>
              <a:ext cx="4845290" cy="2844892"/>
              <a:chOff x="431800" y="1897656"/>
              <a:chExt cx="4845290" cy="2844892"/>
            </a:xfrm>
          </p:grpSpPr>
          <p:pic>
            <p:nvPicPr>
              <p:cNvPr id="2050" name="Picture 2" descr="Image result for training and test set">
                <a:extLst>
                  <a:ext uri="{FF2B5EF4-FFF2-40B4-BE49-F238E27FC236}">
                    <a16:creationId xmlns:a16="http://schemas.microsoft.com/office/drawing/2014/main" id="{70586D8F-CE44-4AB1-9252-0CF755C64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800" y="1919972"/>
                <a:ext cx="4845290" cy="2714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DFA556-8FFB-4D28-974C-6989B839D23C}"/>
                  </a:ext>
                </a:extLst>
              </p:cNvPr>
              <p:cNvSpPr txBox="1"/>
              <p:nvPr/>
            </p:nvSpPr>
            <p:spPr>
              <a:xfrm>
                <a:off x="1524000" y="1897656"/>
                <a:ext cx="2833638" cy="4318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dirty="0"/>
                  <a:t>Dataset </a:t>
                </a:r>
                <a:endParaRPr lang="en-US" sz="20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14F8D8-B6BE-4267-8182-4762463841B9}"/>
                  </a:ext>
                </a:extLst>
              </p:cNvPr>
              <p:cNvSpPr txBox="1"/>
              <p:nvPr/>
            </p:nvSpPr>
            <p:spPr>
              <a:xfrm>
                <a:off x="532948" y="4108804"/>
                <a:ext cx="3556000" cy="6337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b="1" dirty="0"/>
                  <a:t>Training set</a:t>
                </a:r>
              </a:p>
              <a:p>
                <a:pPr algn="ctr"/>
                <a:r>
                  <a:rPr lang="en-US" b="1" dirty="0"/>
                  <a:t>(70% of records)</a:t>
                </a:r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695438-1A4E-4854-B42C-3CC5FA642EA4}"/>
                  </a:ext>
                </a:extLst>
              </p:cNvPr>
              <p:cNvSpPr txBox="1"/>
              <p:nvPr/>
            </p:nvSpPr>
            <p:spPr>
              <a:xfrm>
                <a:off x="4357638" y="4108581"/>
                <a:ext cx="919452" cy="6337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b="1" dirty="0"/>
                  <a:t>Test set (30%)</a:t>
                </a:r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39FB0F-B428-4E5A-867D-F294071EBC7D}"/>
                </a:ext>
              </a:extLst>
            </p:cNvPr>
            <p:cNvSpPr/>
            <p:nvPr/>
          </p:nvSpPr>
          <p:spPr>
            <a:xfrm>
              <a:off x="3200400" y="2733040"/>
              <a:ext cx="863600" cy="8595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1B0751-43EE-4075-A89A-3346CE56682C}"/>
                </a:ext>
              </a:extLst>
            </p:cNvPr>
            <p:cNvSpPr/>
            <p:nvPr/>
          </p:nvSpPr>
          <p:spPr>
            <a:xfrm>
              <a:off x="431800" y="3711096"/>
              <a:ext cx="3804920" cy="422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A3F9E52A-A005-4AE9-9347-3CF81BD752E9}"/>
                </a:ext>
              </a:extLst>
            </p:cNvPr>
            <p:cNvSpPr/>
            <p:nvPr/>
          </p:nvSpPr>
          <p:spPr>
            <a:xfrm rot="16200000">
              <a:off x="2217537" y="2154402"/>
              <a:ext cx="186821" cy="3599615"/>
            </a:xfrm>
            <a:prstGeom prst="leftBrace">
              <a:avLst>
                <a:gd name="adj1" fmla="val 45763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32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0;p34">
            <a:extLst>
              <a:ext uri="{FF2B5EF4-FFF2-40B4-BE49-F238E27FC236}">
                <a16:creationId xmlns:a16="http://schemas.microsoft.com/office/drawing/2014/main" id="{2D9D0E02-45B6-47B3-AB5B-46508A8A0C53}"/>
              </a:ext>
            </a:extLst>
          </p:cNvPr>
          <p:cNvSpPr/>
          <p:nvPr/>
        </p:nvSpPr>
        <p:spPr>
          <a:xfrm>
            <a:off x="391523" y="2712250"/>
            <a:ext cx="1931491" cy="1234823"/>
          </a:xfrm>
          <a:prstGeom prst="homePlate">
            <a:avLst>
              <a:gd name="adj" fmla="val 3012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Case &amp; Data</a:t>
            </a:r>
            <a:endParaRPr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Google Shape;311;p34">
            <a:extLst>
              <a:ext uri="{FF2B5EF4-FFF2-40B4-BE49-F238E27FC236}">
                <a16:creationId xmlns:a16="http://schemas.microsoft.com/office/drawing/2014/main" id="{B53238D8-C210-421F-BB18-BB9D5CE28AF2}"/>
              </a:ext>
            </a:extLst>
          </p:cNvPr>
          <p:cNvSpPr/>
          <p:nvPr/>
        </p:nvSpPr>
        <p:spPr>
          <a:xfrm>
            <a:off x="2014118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312;p34">
            <a:extLst>
              <a:ext uri="{FF2B5EF4-FFF2-40B4-BE49-F238E27FC236}">
                <a16:creationId xmlns:a16="http://schemas.microsoft.com/office/drawing/2014/main" id="{79A9B77E-5AE4-4595-AF70-75CEE0F3CA2E}"/>
              </a:ext>
            </a:extLst>
          </p:cNvPr>
          <p:cNvSpPr/>
          <p:nvPr/>
        </p:nvSpPr>
        <p:spPr>
          <a:xfrm>
            <a:off x="3673917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Tune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C244FDDD-8693-40E1-A014-25EA9F2F134F}"/>
              </a:ext>
            </a:extLst>
          </p:cNvPr>
          <p:cNvSpPr/>
          <p:nvPr/>
        </p:nvSpPr>
        <p:spPr>
          <a:xfrm>
            <a:off x="5333716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318;p34">
            <a:extLst>
              <a:ext uri="{FF2B5EF4-FFF2-40B4-BE49-F238E27FC236}">
                <a16:creationId xmlns:a16="http://schemas.microsoft.com/office/drawing/2014/main" id="{993AD4E1-32EC-4E63-97B6-60E7FA5A4E58}"/>
              </a:ext>
            </a:extLst>
          </p:cNvPr>
          <p:cNvSpPr/>
          <p:nvPr/>
        </p:nvSpPr>
        <p:spPr>
          <a:xfrm>
            <a:off x="6993514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9932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Complexity vs. accuracy</a:t>
            </a:r>
            <a:endParaRPr dirty="0"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298173" y="784708"/>
            <a:ext cx="86967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800"/>
              <a:buNone/>
            </a:pPr>
            <a:r>
              <a:rPr lang="en-US" dirty="0"/>
              <a:t>We can build models of lower or higher complexity by changing their hyper-parameters.</a:t>
            </a:r>
          </a:p>
          <a:p>
            <a:pPr marL="0" lvl="0" indent="0">
              <a:spcBef>
                <a:spcPts val="600"/>
              </a:spcBef>
              <a:buSzPts val="2800"/>
              <a:buNone/>
            </a:pPr>
            <a:r>
              <a:rPr lang="en-US" dirty="0"/>
              <a:t>Aim for the ‘sweet spot’ that maximizes performance but avoids overfitting.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FF8E5F-97B5-764E-A464-0CE06E1A6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401"/>
            <a:ext cx="8994912" cy="3758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09F8F8-B7F2-5646-9AB3-4A2E50D52F81}"/>
              </a:ext>
            </a:extLst>
          </p:cNvPr>
          <p:cNvSpPr txBox="1"/>
          <p:nvPr/>
        </p:nvSpPr>
        <p:spPr>
          <a:xfrm>
            <a:off x="0" y="6231632"/>
            <a:ext cx="780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Overfitting: a complex model that memorizes the test set (including noise in it) but fails to generalize to new data.</a:t>
            </a:r>
          </a:p>
        </p:txBody>
      </p:sp>
    </p:spTree>
    <p:extLst>
      <p:ext uri="{BB962C8B-B14F-4D97-AF65-F5344CB8AC3E}">
        <p14:creationId xmlns:p14="http://schemas.microsoft.com/office/powerpoint/2010/main" val="331547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Complexity vs. accuracy</a:t>
            </a:r>
            <a:endParaRPr dirty="0"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298173" y="784708"/>
            <a:ext cx="86967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800"/>
              <a:buNone/>
            </a:pPr>
            <a:r>
              <a:rPr lang="en-US" dirty="0"/>
              <a:t>We can build models of lower or higher complexity by changing their hyper-parameters.</a:t>
            </a:r>
          </a:p>
          <a:p>
            <a:pPr marL="0" lvl="0" indent="0">
              <a:spcBef>
                <a:spcPts val="600"/>
              </a:spcBef>
              <a:buSzPts val="2800"/>
              <a:buNone/>
            </a:pPr>
            <a:r>
              <a:rPr lang="en-US" dirty="0"/>
              <a:t>Aim for the ‘sweet spot’ that maximizes performance but avoids overfitting.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9F8F8-B7F2-5646-9AB3-4A2E50D52F81}"/>
              </a:ext>
            </a:extLst>
          </p:cNvPr>
          <p:cNvSpPr txBox="1"/>
          <p:nvPr/>
        </p:nvSpPr>
        <p:spPr>
          <a:xfrm>
            <a:off x="0" y="6231632"/>
            <a:ext cx="780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Overfitting: a complex model that memorizes the test set (including noise in it) but fails to generalize to new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5522B-03A0-0540-A674-AA56EBF7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0493"/>
            <a:ext cx="4276958" cy="336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D17CC-E71A-154E-90C9-3A8C5285D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044" y="2353673"/>
            <a:ext cx="3425779" cy="36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03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0;p34">
            <a:extLst>
              <a:ext uri="{FF2B5EF4-FFF2-40B4-BE49-F238E27FC236}">
                <a16:creationId xmlns:a16="http://schemas.microsoft.com/office/drawing/2014/main" id="{2D9D0E02-45B6-47B3-AB5B-46508A8A0C53}"/>
              </a:ext>
            </a:extLst>
          </p:cNvPr>
          <p:cNvSpPr/>
          <p:nvPr/>
        </p:nvSpPr>
        <p:spPr>
          <a:xfrm>
            <a:off x="391523" y="2712250"/>
            <a:ext cx="1931491" cy="1234823"/>
          </a:xfrm>
          <a:prstGeom prst="homePlate">
            <a:avLst>
              <a:gd name="adj" fmla="val 3012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Case &amp; Data</a:t>
            </a:r>
            <a:endParaRPr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Google Shape;311;p34">
            <a:extLst>
              <a:ext uri="{FF2B5EF4-FFF2-40B4-BE49-F238E27FC236}">
                <a16:creationId xmlns:a16="http://schemas.microsoft.com/office/drawing/2014/main" id="{B53238D8-C210-421F-BB18-BB9D5CE28AF2}"/>
              </a:ext>
            </a:extLst>
          </p:cNvPr>
          <p:cNvSpPr/>
          <p:nvPr/>
        </p:nvSpPr>
        <p:spPr>
          <a:xfrm>
            <a:off x="2014118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312;p34">
            <a:extLst>
              <a:ext uri="{FF2B5EF4-FFF2-40B4-BE49-F238E27FC236}">
                <a16:creationId xmlns:a16="http://schemas.microsoft.com/office/drawing/2014/main" id="{79A9B77E-5AE4-4595-AF70-75CEE0F3CA2E}"/>
              </a:ext>
            </a:extLst>
          </p:cNvPr>
          <p:cNvSpPr/>
          <p:nvPr/>
        </p:nvSpPr>
        <p:spPr>
          <a:xfrm>
            <a:off x="3673917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Tune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C244FDDD-8693-40E1-A014-25EA9F2F134F}"/>
              </a:ext>
            </a:extLst>
          </p:cNvPr>
          <p:cNvSpPr/>
          <p:nvPr/>
        </p:nvSpPr>
        <p:spPr>
          <a:xfrm>
            <a:off x="5333716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2F81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318;p34">
            <a:extLst>
              <a:ext uri="{FF2B5EF4-FFF2-40B4-BE49-F238E27FC236}">
                <a16:creationId xmlns:a16="http://schemas.microsoft.com/office/drawing/2014/main" id="{993AD4E1-32EC-4E63-97B6-60E7FA5A4E58}"/>
              </a:ext>
            </a:extLst>
          </p:cNvPr>
          <p:cNvSpPr/>
          <p:nvPr/>
        </p:nvSpPr>
        <p:spPr>
          <a:xfrm>
            <a:off x="6993514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8983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59E5-B88F-4060-B9C9-8DC91C89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3922"/>
            <a:ext cx="7886700" cy="970795"/>
          </a:xfrm>
        </p:spPr>
        <p:txBody>
          <a:bodyPr>
            <a:normAutofit fontScale="90000"/>
          </a:bodyPr>
          <a:lstStyle/>
          <a:p>
            <a:r>
              <a:rPr lang="en-US" dirty="0"/>
              <a:t>With the model tuned and fitted to training data, we can predict outcomes for test set, ensure its performance is satisfactory, and deploy.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12A5-4DF8-4CEE-B803-3A0B35E73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08384-79C4-438A-968B-BF9C46F25948}"/>
              </a:ext>
            </a:extLst>
          </p:cNvPr>
          <p:cNvSpPr/>
          <p:nvPr/>
        </p:nvSpPr>
        <p:spPr>
          <a:xfrm>
            <a:off x="973034" y="6442524"/>
            <a:ext cx="7726144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/>
            <a:r>
              <a:rPr lang="en-US" sz="1400" dirty="0"/>
              <a:t>Image: Faster R-CNN: Towards Real-Time Object Detection with Region Proposal Networks (2016)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8219D-0CE4-F24A-86DA-2CAF2BD5F229}"/>
              </a:ext>
            </a:extLst>
          </p:cNvPr>
          <p:cNvGrpSpPr/>
          <p:nvPr/>
        </p:nvGrpSpPr>
        <p:grpSpPr>
          <a:xfrm>
            <a:off x="1496292" y="2410588"/>
            <a:ext cx="4928259" cy="3420195"/>
            <a:chOff x="4635500" y="2197487"/>
            <a:chExt cx="4071502" cy="3422960"/>
          </a:xfrm>
        </p:grpSpPr>
        <p:pic>
          <p:nvPicPr>
            <p:cNvPr id="4098" name="Picture 2" descr="https://raw.githubusercontent.com/wiki/mitmul/chainer-faster-rcnn/images/result.png">
              <a:extLst>
                <a:ext uri="{FF2B5EF4-FFF2-40B4-BE49-F238E27FC236}">
                  <a16:creationId xmlns:a16="http://schemas.microsoft.com/office/drawing/2014/main" id="{6327F788-0512-4F42-8F2F-4578439CD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197487"/>
              <a:ext cx="4071502" cy="305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DE352D-5826-4873-AF7B-520CC2B93814}"/>
                </a:ext>
              </a:extLst>
            </p:cNvPr>
            <p:cNvSpPr/>
            <p:nvPr/>
          </p:nvSpPr>
          <p:spPr>
            <a:xfrm>
              <a:off x="4635500" y="5251115"/>
              <a:ext cx="4071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</a:rPr>
                <a:t>Figure: Object detection </a:t>
              </a:r>
              <a:r>
                <a:rPr lang="en-US" i="1">
                  <a:solidFill>
                    <a:srgbClr val="000000"/>
                  </a:solidFill>
                </a:rPr>
                <a:t>in images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30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581AE-CE92-4820-8148-D70F2A4E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261" y="2159540"/>
            <a:ext cx="5385328" cy="2538920"/>
          </a:xfrm>
        </p:spPr>
        <p:txBody>
          <a:bodyPr>
            <a:normAutofit fontScale="92500" lnSpcReduction="20000"/>
          </a:bodyPr>
          <a:lstStyle/>
          <a:p>
            <a:pPr marL="76200" indent="0"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EXAMPLE:</a:t>
            </a:r>
          </a:p>
          <a:p>
            <a:pPr marL="76200" indent="0">
              <a:spcBef>
                <a:spcPct val="0"/>
              </a:spcBef>
              <a:buNone/>
            </a:pPr>
            <a:r>
              <a:rPr lang="en-US" sz="4800" dirty="0">
                <a:latin typeface="+mj-lt"/>
                <a:ea typeface="+mj-ea"/>
                <a:cs typeface="+mj-cs"/>
              </a:rPr>
              <a:t>Predicting mode of transport and music taste</a:t>
            </a:r>
          </a:p>
        </p:txBody>
      </p:sp>
    </p:spTree>
    <p:extLst>
      <p:ext uri="{BB962C8B-B14F-4D97-AF65-F5344CB8AC3E}">
        <p14:creationId xmlns:p14="http://schemas.microsoft.com/office/powerpoint/2010/main" val="91144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9F5F9B-1914-44DC-9252-5D3B2D9F5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model for transport 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21C14-FA0F-415B-8193-95E6CCA64C08}"/>
              </a:ext>
            </a:extLst>
          </p:cNvPr>
          <p:cNvSpPr txBox="1"/>
          <p:nvPr/>
        </p:nvSpPr>
        <p:spPr>
          <a:xfrm>
            <a:off x="615950" y="926889"/>
            <a:ext cx="79121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Scenario</a:t>
            </a:r>
            <a:r>
              <a:rPr lang="en-US" dirty="0"/>
              <a:t>: The World Bank has hired a cohort of 100 new staff, who start this summer. GSD needs to decide how many bike racks or parking spaces to build for them.</a:t>
            </a:r>
          </a:p>
        </p:txBody>
      </p:sp>
    </p:spTree>
    <p:extLst>
      <p:ext uri="{BB962C8B-B14F-4D97-AF65-F5344CB8AC3E}">
        <p14:creationId xmlns:p14="http://schemas.microsoft.com/office/powerpoint/2010/main" val="3395648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E3891-2DAA-3947-A738-8B559C72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" r="13135"/>
          <a:stretch/>
        </p:blipFill>
        <p:spPr>
          <a:xfrm>
            <a:off x="290680" y="2926337"/>
            <a:ext cx="8670376" cy="18554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9F5F9B-1914-44DC-9252-5D3B2D9F5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model for transport planning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4C48F-8D73-4107-B7A7-77B5E93EC2AD}"/>
              </a:ext>
            </a:extLst>
          </p:cNvPr>
          <p:cNvSpPr txBox="1"/>
          <p:nvPr/>
        </p:nvSpPr>
        <p:spPr>
          <a:xfrm>
            <a:off x="7061562" y="2385305"/>
            <a:ext cx="189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Target variable 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EDC891-82D8-42B1-BCB1-7564719E41E1}"/>
                  </a:ext>
                </a:extLst>
              </p:cNvPr>
              <p:cNvSpPr txBox="1"/>
              <p:nvPr/>
            </p:nvSpPr>
            <p:spPr>
              <a:xfrm>
                <a:off x="453315" y="2440036"/>
                <a:ext cx="226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Attributes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…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EDC891-82D8-42B1-BCB1-7564719E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15" y="2440036"/>
                <a:ext cx="2262222" cy="369332"/>
              </a:xfrm>
              <a:prstGeom prst="rect">
                <a:avLst/>
              </a:prstGeom>
              <a:blipFill>
                <a:blip r:embed="rId3"/>
                <a:stretch>
                  <a:fillRect l="-2809" t="-6897" r="-112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1C6D833-5AAC-4518-ABBA-5257383B9E46}"/>
              </a:ext>
            </a:extLst>
          </p:cNvPr>
          <p:cNvSpPr/>
          <p:nvPr/>
        </p:nvSpPr>
        <p:spPr>
          <a:xfrm>
            <a:off x="290679" y="2864270"/>
            <a:ext cx="745700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6A4FD-7037-4E12-8958-0750164E375B}"/>
              </a:ext>
            </a:extLst>
          </p:cNvPr>
          <p:cNvSpPr/>
          <p:nvPr/>
        </p:nvSpPr>
        <p:spPr>
          <a:xfrm>
            <a:off x="7747686" y="2864270"/>
            <a:ext cx="1213371" cy="36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7DF0AD78-9F9C-46F2-ADDE-A0A11E433DCD}"/>
              </a:ext>
            </a:extLst>
          </p:cNvPr>
          <p:cNvSpPr/>
          <p:nvPr/>
        </p:nvSpPr>
        <p:spPr>
          <a:xfrm rot="5400000">
            <a:off x="211911" y="5032206"/>
            <a:ext cx="482808" cy="32527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F46C-4A3F-448D-A1C4-E85162C1F3A5}"/>
              </a:ext>
            </a:extLst>
          </p:cNvPr>
          <p:cNvSpPr txBox="1"/>
          <p:nvPr/>
        </p:nvSpPr>
        <p:spPr>
          <a:xfrm>
            <a:off x="768979" y="5029876"/>
            <a:ext cx="236600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this training set, construct set of rules to predict mode of transport for unseen examples.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FA8977-09BD-3E4D-83C7-FA6D44BAF5E2}"/>
              </a:ext>
            </a:extLst>
          </p:cNvPr>
          <p:cNvSpPr txBox="1"/>
          <p:nvPr/>
        </p:nvSpPr>
        <p:spPr>
          <a:xfrm>
            <a:off x="615950" y="926889"/>
            <a:ext cx="79121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Scenario</a:t>
            </a:r>
            <a:r>
              <a:rPr lang="en-US" dirty="0"/>
              <a:t>: The World Bank has hired a cohort of 100 new staff, who start this summer. GSD needs to decide how many bike racks or parking spaces to build for them.</a:t>
            </a:r>
          </a:p>
        </p:txBody>
      </p:sp>
    </p:spTree>
    <p:extLst>
      <p:ext uri="{BB962C8B-B14F-4D97-AF65-F5344CB8AC3E}">
        <p14:creationId xmlns:p14="http://schemas.microsoft.com/office/powerpoint/2010/main" val="1533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9F5F9B-1914-44DC-9252-5D3B2D9F5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model for transport 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21C14-FA0F-415B-8193-95E6CCA64C08}"/>
              </a:ext>
            </a:extLst>
          </p:cNvPr>
          <p:cNvSpPr txBox="1"/>
          <p:nvPr/>
        </p:nvSpPr>
        <p:spPr>
          <a:xfrm>
            <a:off x="615950" y="926889"/>
            <a:ext cx="79121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Scenario</a:t>
            </a:r>
            <a:r>
              <a:rPr lang="en-US" dirty="0"/>
              <a:t>: The World Bank has hired a talented cohort of 100 new staff, who start after Thanksgiving. GSD needs to decide how many bike racks or parking spaces to build for them.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7EAAC-E3FC-6348-BA5C-B6E630F15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87"/>
          <a:stretch/>
        </p:blipFill>
        <p:spPr>
          <a:xfrm>
            <a:off x="50636" y="3070101"/>
            <a:ext cx="4913250" cy="27819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67B1B3-2F25-4949-8814-C19431045BCF}"/>
              </a:ext>
            </a:extLst>
          </p:cNvPr>
          <p:cNvGrpSpPr/>
          <p:nvPr/>
        </p:nvGrpSpPr>
        <p:grpSpPr>
          <a:xfrm>
            <a:off x="5340087" y="3070101"/>
            <a:ext cx="3187963" cy="2553525"/>
            <a:chOff x="523669" y="2749407"/>
            <a:chExt cx="3187963" cy="255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6291D6-2926-0C4E-B003-CC2A0ECFA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071"/>
            <a:stretch/>
          </p:blipFill>
          <p:spPr>
            <a:xfrm>
              <a:off x="523669" y="2749407"/>
              <a:ext cx="2267032" cy="25297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24032-8413-1546-AB53-71AFBA9CD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030"/>
            <a:stretch/>
          </p:blipFill>
          <p:spPr>
            <a:xfrm>
              <a:off x="2790701" y="2773157"/>
              <a:ext cx="920931" cy="25297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65E441-843A-CF41-8DDB-6CF9E055544D}"/>
              </a:ext>
            </a:extLst>
          </p:cNvPr>
          <p:cNvSpPr txBox="1"/>
          <p:nvPr/>
        </p:nvSpPr>
        <p:spPr>
          <a:xfrm>
            <a:off x="3192936" y="2700769"/>
            <a:ext cx="28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Mix of home states and ages</a:t>
            </a:r>
          </a:p>
        </p:txBody>
      </p:sp>
    </p:spTree>
    <p:extLst>
      <p:ext uri="{BB962C8B-B14F-4D97-AF65-F5344CB8AC3E}">
        <p14:creationId xmlns:p14="http://schemas.microsoft.com/office/powerpoint/2010/main" val="360276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6482A8-0336-4E63-A9C7-DBB339B3A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8D7CB-BC96-4FDA-B893-1877D0098314}"/>
              </a:ext>
            </a:extLst>
          </p:cNvPr>
          <p:cNvSpPr txBox="1"/>
          <p:nvPr/>
        </p:nvSpPr>
        <p:spPr>
          <a:xfrm>
            <a:off x="2073897" y="1197172"/>
            <a:ext cx="6561626" cy="1048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2200" dirty="0"/>
              <a:t>How machines learn </a:t>
            </a:r>
            <a:r>
              <a:rPr lang="en-US" sz="2200" u="sng" dirty="0"/>
              <a:t>rules </a:t>
            </a:r>
            <a:r>
              <a:rPr lang="en-US" sz="2200" dirty="0"/>
              <a:t>from </a:t>
            </a:r>
            <a:r>
              <a:rPr lang="en-US" sz="2200" u="sng" dirty="0"/>
              <a:t>examples</a:t>
            </a:r>
            <a:r>
              <a:rPr lang="en-US" sz="2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1F4EB-709E-4927-AA23-17DCF36A8D7B}"/>
              </a:ext>
            </a:extLst>
          </p:cNvPr>
          <p:cNvSpPr txBox="1"/>
          <p:nvPr/>
        </p:nvSpPr>
        <p:spPr>
          <a:xfrm>
            <a:off x="508477" y="4236691"/>
            <a:ext cx="8127046" cy="1048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2200" b="1" dirty="0"/>
              <a:t>Supervised</a:t>
            </a:r>
            <a:r>
              <a:rPr lang="en-US" sz="2200" dirty="0"/>
              <a:t> and </a:t>
            </a:r>
            <a:r>
              <a:rPr lang="en-US" sz="2200" b="1" dirty="0"/>
              <a:t>unsupervised</a:t>
            </a:r>
            <a:r>
              <a:rPr lang="en-US" sz="2200" dirty="0"/>
              <a:t> machine learning:</a:t>
            </a:r>
          </a:p>
          <a:p>
            <a:endParaRPr lang="en-US" sz="22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In both cases learning is achieved through examples!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BE370-27FA-4A49-88CE-C335C997EB08}"/>
              </a:ext>
            </a:extLst>
          </p:cNvPr>
          <p:cNvSpPr txBox="1"/>
          <p:nvPr/>
        </p:nvSpPr>
        <p:spPr>
          <a:xfrm>
            <a:off x="508477" y="1197172"/>
            <a:ext cx="1386311" cy="1048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2200" dirty="0"/>
              <a:t>Simple definition: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E61C3-C5D8-3E48-ADD6-94ED3E30BE74}"/>
              </a:ext>
            </a:extLst>
          </p:cNvPr>
          <p:cNvSpPr txBox="1"/>
          <p:nvPr/>
        </p:nvSpPr>
        <p:spPr>
          <a:xfrm>
            <a:off x="508477" y="2519434"/>
            <a:ext cx="8127046" cy="1443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2200" dirty="0"/>
              <a:t>Goal of any machine learning:</a:t>
            </a:r>
          </a:p>
          <a:p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Learn</a:t>
            </a:r>
            <a:r>
              <a:rPr lang="en-US" sz="2200" b="1" dirty="0"/>
              <a:t> patterns</a:t>
            </a:r>
            <a:r>
              <a:rPr lang="en-US" sz="2200" dirty="0"/>
              <a:t> from </a:t>
            </a:r>
            <a:r>
              <a:rPr lang="en-US" sz="2200" b="1" dirty="0"/>
              <a:t>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 able to </a:t>
            </a:r>
            <a:r>
              <a:rPr lang="en-US" sz="2200" b="1" dirty="0"/>
              <a:t>generalize </a:t>
            </a:r>
            <a:r>
              <a:rPr lang="en-US" sz="2200" dirty="0"/>
              <a:t>them to new examples</a:t>
            </a:r>
          </a:p>
        </p:txBody>
      </p:sp>
    </p:spTree>
    <p:extLst>
      <p:ext uri="{BB962C8B-B14F-4D97-AF65-F5344CB8AC3E}">
        <p14:creationId xmlns:p14="http://schemas.microsoft.com/office/powerpoint/2010/main" val="85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" grpId="0" animBg="1"/>
      <p:bldP spid="13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9F5F9B-1914-44DC-9252-5D3B2D9F5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model for transport 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21C14-FA0F-415B-8193-95E6CCA64C08}"/>
              </a:ext>
            </a:extLst>
          </p:cNvPr>
          <p:cNvSpPr txBox="1"/>
          <p:nvPr/>
        </p:nvSpPr>
        <p:spPr>
          <a:xfrm>
            <a:off x="615950" y="926889"/>
            <a:ext cx="79121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Scenario</a:t>
            </a:r>
            <a:r>
              <a:rPr lang="en-US" dirty="0"/>
              <a:t>: The World Bank has hired a talented cohort of 100 new staff, who start after Thanksgiving. GSD needs to decide how many bike racks or parking spaces to build for them.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82982-0CE1-E441-A048-55894703A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45" y="2738626"/>
            <a:ext cx="48641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37745-5FFE-E64F-BD49-254F916D6268}"/>
              </a:ext>
            </a:extLst>
          </p:cNvPr>
          <p:cNvSpPr txBox="1"/>
          <p:nvPr/>
        </p:nvSpPr>
        <p:spPr>
          <a:xfrm>
            <a:off x="3085678" y="2559301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High enjoyment of Netflix</a:t>
            </a:r>
          </a:p>
        </p:txBody>
      </p:sp>
    </p:spTree>
    <p:extLst>
      <p:ext uri="{BB962C8B-B14F-4D97-AF65-F5344CB8AC3E}">
        <p14:creationId xmlns:p14="http://schemas.microsoft.com/office/powerpoint/2010/main" val="365752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34EDC9-02B6-4731-A7BB-905C863C0726}"/>
              </a:ext>
            </a:extLst>
          </p:cNvPr>
          <p:cNvSpPr/>
          <p:nvPr/>
        </p:nvSpPr>
        <p:spPr>
          <a:xfrm>
            <a:off x="3546112" y="404748"/>
            <a:ext cx="2086473" cy="8666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[37 car-train/</a:t>
            </a:r>
          </a:p>
          <a:p>
            <a:pPr algn="ctr"/>
            <a:r>
              <a:rPr lang="en-US" dirty="0"/>
              <a:t>10 walk-bike] </a:t>
            </a:r>
          </a:p>
          <a:p>
            <a:pPr algn="ctr"/>
            <a:r>
              <a:rPr lang="en-US" dirty="0"/>
              <a:t>Gini = 0.33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6EAB0-3715-4A65-B9ED-48E995FB8FBE}"/>
              </a:ext>
            </a:extLst>
          </p:cNvPr>
          <p:cNvSpPr txBox="1"/>
          <p:nvPr/>
        </p:nvSpPr>
        <p:spPr>
          <a:xfrm>
            <a:off x="3768732" y="34308"/>
            <a:ext cx="225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Live outside DC?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A5946-185D-4650-BD4E-D397FA046C1A}"/>
              </a:ext>
            </a:extLst>
          </p:cNvPr>
          <p:cNvSpPr txBox="1"/>
          <p:nvPr/>
        </p:nvSpPr>
        <p:spPr>
          <a:xfrm>
            <a:off x="4735372" y="1487470"/>
            <a:ext cx="215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Younger than 38.5?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9AA7C5-EC0D-4721-ABDD-27DA07E16CDF}"/>
              </a:ext>
            </a:extLst>
          </p:cNvPr>
          <p:cNvSpPr/>
          <p:nvPr/>
        </p:nvSpPr>
        <p:spPr>
          <a:xfrm>
            <a:off x="1968790" y="1767749"/>
            <a:ext cx="1840857" cy="8666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[23 CT, 0 WB] </a:t>
            </a:r>
          </a:p>
          <a:p>
            <a:pPr algn="ctr"/>
            <a:r>
              <a:rPr lang="en-US" dirty="0"/>
              <a:t>Gini = 0.00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B91273-68CF-462A-941B-EE7484E6408C}"/>
              </a:ext>
            </a:extLst>
          </p:cNvPr>
          <p:cNvCxnSpPr>
            <a:cxnSpLocks/>
          </p:cNvCxnSpPr>
          <p:nvPr/>
        </p:nvCxnSpPr>
        <p:spPr>
          <a:xfrm>
            <a:off x="5415570" y="1319279"/>
            <a:ext cx="140677" cy="25693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16F5F1-13E6-4924-B7EB-CE52F961F75D}"/>
              </a:ext>
            </a:extLst>
          </p:cNvPr>
          <p:cNvSpPr/>
          <p:nvPr/>
        </p:nvSpPr>
        <p:spPr>
          <a:xfrm>
            <a:off x="4201761" y="1800707"/>
            <a:ext cx="2857500" cy="86665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[14 CT, 10 WB] </a:t>
            </a:r>
          </a:p>
          <a:p>
            <a:pPr algn="ctr"/>
            <a:r>
              <a:rPr lang="en-US" dirty="0"/>
              <a:t>Gini = 0.49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652E0-9B24-4CE0-B8F3-9C273802ECD7}"/>
              </a:ext>
            </a:extLst>
          </p:cNvPr>
          <p:cNvSpPr txBox="1"/>
          <p:nvPr/>
        </p:nvSpPr>
        <p:spPr>
          <a:xfrm>
            <a:off x="5521358" y="1311104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C53EF-AC7C-4610-B411-807D7CEF2832}"/>
              </a:ext>
            </a:extLst>
          </p:cNvPr>
          <p:cNvSpPr txBox="1"/>
          <p:nvPr/>
        </p:nvSpPr>
        <p:spPr>
          <a:xfrm>
            <a:off x="3545733" y="1332777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9D87D-D093-4454-943A-D7C5983C3691}"/>
              </a:ext>
            </a:extLst>
          </p:cNvPr>
          <p:cNvSpPr txBox="1"/>
          <p:nvPr/>
        </p:nvSpPr>
        <p:spPr>
          <a:xfrm>
            <a:off x="6173665" y="2741095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81C92-2DF5-4E53-87EE-0190730CB665}"/>
              </a:ext>
            </a:extLst>
          </p:cNvPr>
          <p:cNvSpPr txBox="1"/>
          <p:nvPr/>
        </p:nvSpPr>
        <p:spPr>
          <a:xfrm>
            <a:off x="4332643" y="2719906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1967F8-9994-4442-9529-58B0E44B3DD0}"/>
              </a:ext>
            </a:extLst>
          </p:cNvPr>
          <p:cNvSpPr/>
          <p:nvPr/>
        </p:nvSpPr>
        <p:spPr>
          <a:xfrm>
            <a:off x="2030764" y="3211222"/>
            <a:ext cx="2690040" cy="86665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[8 CT, 5 WB] </a:t>
            </a:r>
          </a:p>
          <a:p>
            <a:pPr algn="ctr"/>
            <a:r>
              <a:rPr lang="en-US" dirty="0"/>
              <a:t>Gini = 0.47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63E67E7-66A4-4236-ABF6-39A3921DDC31}"/>
              </a:ext>
            </a:extLst>
          </p:cNvPr>
          <p:cNvSpPr/>
          <p:nvPr/>
        </p:nvSpPr>
        <p:spPr>
          <a:xfrm>
            <a:off x="5132622" y="3242982"/>
            <a:ext cx="2839915" cy="866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[6 CT, 5 WB] </a:t>
            </a:r>
          </a:p>
          <a:p>
            <a:pPr algn="ctr"/>
            <a:r>
              <a:rPr lang="en-US" dirty="0"/>
              <a:t>Gini = 0.50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E1233C-C28D-4CC2-82C6-8DA11FFF951D}"/>
              </a:ext>
            </a:extLst>
          </p:cNvPr>
          <p:cNvSpPr txBox="1"/>
          <p:nvPr/>
        </p:nvSpPr>
        <p:spPr>
          <a:xfrm>
            <a:off x="5459414" y="2936211"/>
            <a:ext cx="213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Kids presents?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274FCB-4CDB-415B-BE68-39C4D716339F}"/>
              </a:ext>
            </a:extLst>
          </p:cNvPr>
          <p:cNvCxnSpPr>
            <a:cxnSpLocks/>
          </p:cNvCxnSpPr>
          <p:nvPr/>
        </p:nvCxnSpPr>
        <p:spPr>
          <a:xfrm flipH="1">
            <a:off x="5157163" y="4260028"/>
            <a:ext cx="342900" cy="3058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307428-2607-4D4E-A909-02CD9F348B90}"/>
              </a:ext>
            </a:extLst>
          </p:cNvPr>
          <p:cNvCxnSpPr>
            <a:cxnSpLocks/>
          </p:cNvCxnSpPr>
          <p:nvPr/>
        </p:nvCxnSpPr>
        <p:spPr>
          <a:xfrm>
            <a:off x="7052042" y="4257759"/>
            <a:ext cx="317494" cy="34049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90AF27-D95F-41D5-A8EF-B7514BBD8F59}"/>
              </a:ext>
            </a:extLst>
          </p:cNvPr>
          <p:cNvSpPr txBox="1"/>
          <p:nvPr/>
        </p:nvSpPr>
        <p:spPr>
          <a:xfrm>
            <a:off x="7237641" y="4206956"/>
            <a:ext cx="70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84A6F-D7F4-48CA-830F-46314794AD88}"/>
              </a:ext>
            </a:extLst>
          </p:cNvPr>
          <p:cNvSpPr txBox="1"/>
          <p:nvPr/>
        </p:nvSpPr>
        <p:spPr>
          <a:xfrm>
            <a:off x="5468785" y="4165170"/>
            <a:ext cx="70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4699D4-0C4A-4A8C-B994-5934AE0751B8}"/>
              </a:ext>
            </a:extLst>
          </p:cNvPr>
          <p:cNvCxnSpPr>
            <a:cxnSpLocks/>
          </p:cNvCxnSpPr>
          <p:nvPr/>
        </p:nvCxnSpPr>
        <p:spPr>
          <a:xfrm flipH="1">
            <a:off x="3329394" y="1299419"/>
            <a:ext cx="282810" cy="38903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2995D1-5141-45AE-AE2B-9414AEA5366A}"/>
              </a:ext>
            </a:extLst>
          </p:cNvPr>
          <p:cNvCxnSpPr>
            <a:cxnSpLocks/>
          </p:cNvCxnSpPr>
          <p:nvPr/>
        </p:nvCxnSpPr>
        <p:spPr>
          <a:xfrm>
            <a:off x="5996557" y="2785733"/>
            <a:ext cx="140677" cy="25693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97B267-29B4-4CAC-B386-CB58F8556EB7}"/>
              </a:ext>
            </a:extLst>
          </p:cNvPr>
          <p:cNvCxnSpPr>
            <a:cxnSpLocks/>
          </p:cNvCxnSpPr>
          <p:nvPr/>
        </p:nvCxnSpPr>
        <p:spPr>
          <a:xfrm flipH="1">
            <a:off x="4177312" y="2772422"/>
            <a:ext cx="155331" cy="2388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D6A31F5-6605-4DA9-AA5C-18D675187593}"/>
              </a:ext>
            </a:extLst>
          </p:cNvPr>
          <p:cNvSpPr/>
          <p:nvPr/>
        </p:nvSpPr>
        <p:spPr>
          <a:xfrm>
            <a:off x="6361548" y="4618826"/>
            <a:ext cx="2015975" cy="866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[1 CT, 5 WB] </a:t>
            </a:r>
          </a:p>
          <a:p>
            <a:pPr algn="ctr"/>
            <a:r>
              <a:rPr lang="en-US" dirty="0"/>
              <a:t>Gini = 0.28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3B655C5-2173-4C50-9A01-8E6C1101B264}"/>
              </a:ext>
            </a:extLst>
          </p:cNvPr>
          <p:cNvSpPr/>
          <p:nvPr/>
        </p:nvSpPr>
        <p:spPr>
          <a:xfrm>
            <a:off x="4462297" y="4586942"/>
            <a:ext cx="1534260" cy="8666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[5 CT, 0 WB] </a:t>
            </a:r>
          </a:p>
          <a:p>
            <a:pPr algn="ctr"/>
            <a:r>
              <a:rPr lang="en-US" dirty="0"/>
              <a:t>Gini = 0.00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B25C31-2789-4664-9494-EBEC99FA1D23}"/>
              </a:ext>
            </a:extLst>
          </p:cNvPr>
          <p:cNvSpPr/>
          <p:nvPr/>
        </p:nvSpPr>
        <p:spPr>
          <a:xfrm>
            <a:off x="7941813" y="2358179"/>
            <a:ext cx="288817" cy="256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1919E28-4223-4E0F-8875-2365DDDD1F49}"/>
              </a:ext>
            </a:extLst>
          </p:cNvPr>
          <p:cNvSpPr/>
          <p:nvPr/>
        </p:nvSpPr>
        <p:spPr>
          <a:xfrm>
            <a:off x="7941813" y="2766269"/>
            <a:ext cx="288817" cy="2568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7774CA-8623-4D51-A22B-9FDA0F27BA6D}"/>
              </a:ext>
            </a:extLst>
          </p:cNvPr>
          <p:cNvSpPr txBox="1"/>
          <p:nvPr/>
        </p:nvSpPr>
        <p:spPr>
          <a:xfrm>
            <a:off x="8240925" y="2307236"/>
            <a:ext cx="121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Walk-bike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DD87D2-E364-4C45-9569-4FA28BE5C87C}"/>
              </a:ext>
            </a:extLst>
          </p:cNvPr>
          <p:cNvSpPr txBox="1"/>
          <p:nvPr/>
        </p:nvSpPr>
        <p:spPr>
          <a:xfrm>
            <a:off x="8270352" y="2750683"/>
            <a:ext cx="87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Car-train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6E8D2-EF14-43D2-B91F-243F958E1CD7}"/>
              </a:ext>
            </a:extLst>
          </p:cNvPr>
          <p:cNvSpPr txBox="1"/>
          <p:nvPr/>
        </p:nvSpPr>
        <p:spPr>
          <a:xfrm>
            <a:off x="7884185" y="2079959"/>
            <a:ext cx="1215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MAJORITY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728E2-EACF-324F-8AEC-347F4BFF4A36}"/>
              </a:ext>
            </a:extLst>
          </p:cNvPr>
          <p:cNvSpPr txBox="1"/>
          <p:nvPr/>
        </p:nvSpPr>
        <p:spPr>
          <a:xfrm>
            <a:off x="2528699" y="2895957"/>
            <a:ext cx="213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Theater tickets?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B0A11D-2F74-E546-92BA-D392E9674437}"/>
              </a:ext>
            </a:extLst>
          </p:cNvPr>
          <p:cNvSpPr txBox="1"/>
          <p:nvPr/>
        </p:nvSpPr>
        <p:spPr>
          <a:xfrm>
            <a:off x="1737659" y="4147752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D2AE56-D83A-5947-8C87-7A7BD84F4E49}"/>
              </a:ext>
            </a:extLst>
          </p:cNvPr>
          <p:cNvCxnSpPr>
            <a:cxnSpLocks/>
          </p:cNvCxnSpPr>
          <p:nvPr/>
        </p:nvCxnSpPr>
        <p:spPr>
          <a:xfrm flipH="1">
            <a:off x="1582328" y="4201096"/>
            <a:ext cx="155331" cy="2388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D2EC1-D490-3441-963F-EF0C1C285A0E}"/>
              </a:ext>
            </a:extLst>
          </p:cNvPr>
          <p:cNvSpPr txBox="1"/>
          <p:nvPr/>
        </p:nvSpPr>
        <p:spPr>
          <a:xfrm>
            <a:off x="3329394" y="4182048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45BAE7-48C5-7A46-A453-46A82701BFA9}"/>
              </a:ext>
            </a:extLst>
          </p:cNvPr>
          <p:cNvCxnSpPr>
            <a:cxnSpLocks/>
          </p:cNvCxnSpPr>
          <p:nvPr/>
        </p:nvCxnSpPr>
        <p:spPr>
          <a:xfrm>
            <a:off x="3253194" y="4190201"/>
            <a:ext cx="140677" cy="25693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2">
            <a:extLst>
              <a:ext uri="{FF2B5EF4-FFF2-40B4-BE49-F238E27FC236}">
                <a16:creationId xmlns:a16="http://schemas.microsoft.com/office/drawing/2014/main" id="{567576FD-8E41-D74C-803B-3AC6703C8605}"/>
              </a:ext>
            </a:extLst>
          </p:cNvPr>
          <p:cNvSpPr/>
          <p:nvPr/>
        </p:nvSpPr>
        <p:spPr>
          <a:xfrm>
            <a:off x="2675766" y="4566697"/>
            <a:ext cx="1534260" cy="866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[4 CT, 5 WB] </a:t>
            </a:r>
          </a:p>
          <a:p>
            <a:pPr algn="ctr"/>
            <a:r>
              <a:rPr lang="en-US" dirty="0"/>
              <a:t>Gini = 0.49</a:t>
            </a:r>
          </a:p>
        </p:txBody>
      </p:sp>
      <p:sp>
        <p:nvSpPr>
          <p:cNvPr id="48" name="Rectangle: Rounded Corners 40">
            <a:extLst>
              <a:ext uri="{FF2B5EF4-FFF2-40B4-BE49-F238E27FC236}">
                <a16:creationId xmlns:a16="http://schemas.microsoft.com/office/drawing/2014/main" id="{FB39D2D4-E9DE-D848-BA9D-5792A39DA82B}"/>
              </a:ext>
            </a:extLst>
          </p:cNvPr>
          <p:cNvSpPr/>
          <p:nvPr/>
        </p:nvSpPr>
        <p:spPr>
          <a:xfrm>
            <a:off x="285789" y="4565922"/>
            <a:ext cx="2015975" cy="8666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[4 CT, 0 WB] </a:t>
            </a:r>
          </a:p>
          <a:p>
            <a:pPr algn="ctr"/>
            <a:r>
              <a:rPr lang="en-US" dirty="0"/>
              <a:t>Gini = 0.00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A771C-79C3-694C-82BA-85BF92A8CEF4}"/>
              </a:ext>
            </a:extLst>
          </p:cNvPr>
          <p:cNvSpPr txBox="1"/>
          <p:nvPr/>
        </p:nvSpPr>
        <p:spPr>
          <a:xfrm>
            <a:off x="-1331" y="2099"/>
            <a:ext cx="1818122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Decision tree: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50" name="Arrow: Down 45">
            <a:extLst>
              <a:ext uri="{FF2B5EF4-FFF2-40B4-BE49-F238E27FC236}">
                <a16:creationId xmlns:a16="http://schemas.microsoft.com/office/drawing/2014/main" id="{93E8FB7B-2F43-2149-9FC1-EE0CE361218C}"/>
              </a:ext>
            </a:extLst>
          </p:cNvPr>
          <p:cNvSpPr/>
          <p:nvPr/>
        </p:nvSpPr>
        <p:spPr>
          <a:xfrm>
            <a:off x="3142810" y="5552907"/>
            <a:ext cx="600172" cy="441352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05B2A-B5AC-8444-AF6F-04F85CE48A12}"/>
              </a:ext>
            </a:extLst>
          </p:cNvPr>
          <p:cNvSpPr txBox="1"/>
          <p:nvPr/>
        </p:nvSpPr>
        <p:spPr>
          <a:xfrm>
            <a:off x="2468939" y="6066316"/>
            <a:ext cx="181369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 walk-bike (56% confidence)</a:t>
            </a:r>
          </a:p>
        </p:txBody>
      </p:sp>
      <p:sp>
        <p:nvSpPr>
          <p:cNvPr id="51" name="Arrow: Down 45">
            <a:extLst>
              <a:ext uri="{FF2B5EF4-FFF2-40B4-BE49-F238E27FC236}">
                <a16:creationId xmlns:a16="http://schemas.microsoft.com/office/drawing/2014/main" id="{7B62E2B9-D576-7D40-AE31-34695ED62A92}"/>
              </a:ext>
            </a:extLst>
          </p:cNvPr>
          <p:cNvSpPr/>
          <p:nvPr/>
        </p:nvSpPr>
        <p:spPr>
          <a:xfrm>
            <a:off x="898519" y="5570723"/>
            <a:ext cx="600172" cy="441352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844DC-A49D-CA4B-8572-B929DEEE85D8}"/>
              </a:ext>
            </a:extLst>
          </p:cNvPr>
          <p:cNvSpPr txBox="1"/>
          <p:nvPr/>
        </p:nvSpPr>
        <p:spPr>
          <a:xfrm>
            <a:off x="159783" y="6063958"/>
            <a:ext cx="191483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Predict car-train (100% confidence)</a:t>
            </a:r>
          </a:p>
        </p:txBody>
      </p:sp>
    </p:spTree>
    <p:extLst>
      <p:ext uri="{BB962C8B-B14F-4D97-AF65-F5344CB8AC3E}">
        <p14:creationId xmlns:p14="http://schemas.microsoft.com/office/powerpoint/2010/main" val="182222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4" grpId="0" animBg="1"/>
      <p:bldP spid="18" grpId="0" animBg="1"/>
      <p:bldP spid="19" grpId="0"/>
      <p:bldP spid="20" grpId="0"/>
      <p:bldP spid="23" grpId="0"/>
      <p:bldP spid="24" grpId="0"/>
      <p:bldP spid="25" grpId="0" animBg="1"/>
      <p:bldP spid="26" grpId="0" animBg="1"/>
      <p:bldP spid="27" grpId="0"/>
      <p:bldP spid="30" grpId="0"/>
      <p:bldP spid="31" grpId="0"/>
      <p:bldP spid="41" grpId="0" animBg="1"/>
      <p:bldP spid="43" grpId="0" animBg="1"/>
      <p:bldP spid="32" grpId="0"/>
      <p:bldP spid="42" grpId="0"/>
      <p:bldP spid="45" grpId="0"/>
      <p:bldP spid="47" grpId="0" animBg="1"/>
      <p:bldP spid="48" grpId="0" animBg="1"/>
      <p:bldP spid="50" grpId="0" animBg="1"/>
      <p:bldP spid="10" grpId="0" animBg="1"/>
      <p:bldP spid="51" grpId="0" animBg="1"/>
      <p:bldP spid="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F0A9B1B-6847-4FFD-9BBB-DD42333F3149}"/>
              </a:ext>
            </a:extLst>
          </p:cNvPr>
          <p:cNvSpPr/>
          <p:nvPr/>
        </p:nvSpPr>
        <p:spPr>
          <a:xfrm>
            <a:off x="5311905" y="1606339"/>
            <a:ext cx="2857500" cy="5531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[37 car-train; 10 walk-bike] </a:t>
            </a:r>
          </a:p>
          <a:p>
            <a:pPr algn="ctr"/>
            <a:r>
              <a:rPr lang="en-US" dirty="0"/>
              <a:t>Gini =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D022EF-C754-4DD2-8695-6581D1EB59A9}"/>
                  </a:ext>
                </a:extLst>
              </p:cNvPr>
              <p:cNvSpPr txBox="1"/>
              <p:nvPr/>
            </p:nvSpPr>
            <p:spPr>
              <a:xfrm>
                <a:off x="5311906" y="2280473"/>
                <a:ext cx="2857499" cy="3441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600" dirty="0"/>
                  <a:t>1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(12/32)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–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(20/32)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>
                        <a:latin typeface="Cambria Math" panose="02040503050406030204" pitchFamily="18" charset="0"/>
                      </a:rPr>
                      <m:t>=0.47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D022EF-C754-4DD2-8695-6581D1EB5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906" y="2280473"/>
                <a:ext cx="2857499" cy="344133"/>
              </a:xfrm>
              <a:prstGeom prst="rect">
                <a:avLst/>
              </a:prstGeom>
              <a:blipFill>
                <a:blip r:embed="rId2"/>
                <a:stretch>
                  <a:fillRect l="-885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2D2D9D-AD69-F444-BB57-94772A248298}"/>
                  </a:ext>
                </a:extLst>
              </p:cNvPr>
              <p:cNvSpPr txBox="1"/>
              <p:nvPr/>
            </p:nvSpPr>
            <p:spPr>
              <a:xfrm>
                <a:off x="340447" y="1258543"/>
                <a:ext cx="4456387" cy="35207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/>
                  <a:t>Objective: Find the questions that most effectively split the data into pure classes.</a:t>
                </a:r>
              </a:p>
              <a:p>
                <a:endParaRPr lang="en-US" sz="1900" dirty="0"/>
              </a:p>
              <a:p>
                <a:r>
                  <a:rPr lang="en-US" sz="1900" dirty="0"/>
                  <a:t>Calculate </a:t>
                </a:r>
                <a:r>
                  <a:rPr lang="en-US" sz="1900" u="sng" dirty="0"/>
                  <a:t>Gini impurity</a:t>
                </a:r>
                <a:r>
                  <a:rPr lang="en-US" sz="1900" dirty="0"/>
                  <a:t> for node </a:t>
                </a:r>
                <a:r>
                  <a:rPr lang="en-US" sz="1900" dirty="0" err="1"/>
                  <a:t>i</a:t>
                </a:r>
                <a:r>
                  <a:rPr lang="en-US" sz="1900" dirty="0"/>
                  <a:t>:</a:t>
                </a:r>
              </a:p>
              <a:p>
                <a:endParaRPr lang="en-US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9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9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9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19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9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00" b="1" dirty="0"/>
              </a:p>
              <a:p>
                <a:endParaRPr lang="en-US" sz="1900" dirty="0"/>
              </a:p>
              <a:p>
                <a:r>
                  <a:rPr lang="en-US" sz="1900" dirty="0"/>
                  <a:t>Where </a:t>
                </a:r>
                <a:r>
                  <a:rPr lang="en-US" sz="1900" dirty="0" err="1"/>
                  <a:t>Pi,k</a:t>
                </a:r>
                <a:r>
                  <a:rPr lang="en-US" sz="1900" dirty="0"/>
                  <a:t> is the ratio of class k examples among the training instances in node </a:t>
                </a:r>
                <a:r>
                  <a:rPr lang="en-US" sz="1900" dirty="0" err="1"/>
                  <a:t>i</a:t>
                </a:r>
                <a:r>
                  <a:rPr lang="en-US" sz="1900" dirty="0"/>
                  <a:t>.</a:t>
                </a:r>
              </a:p>
              <a:p>
                <a:endParaRPr lang="en-US" sz="19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2D2D9D-AD69-F444-BB57-94772A248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7" y="1258543"/>
                <a:ext cx="4456387" cy="3520707"/>
              </a:xfrm>
              <a:prstGeom prst="rect">
                <a:avLst/>
              </a:prstGeom>
              <a:blipFill>
                <a:blip r:embed="rId3"/>
                <a:stretch>
                  <a:fillRect l="-1136" t="-719" b="-6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E88359A-1982-E34A-8EE9-AA40B854E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0"/>
            <a:ext cx="7912100" cy="735013"/>
          </a:xfrm>
        </p:spPr>
        <p:txBody>
          <a:bodyPr>
            <a:normAutofit fontScale="92500"/>
          </a:bodyPr>
          <a:lstStyle/>
          <a:p>
            <a:r>
              <a:rPr lang="en-US" dirty="0"/>
              <a:t>Break-out: Calculate node purity by hand</a:t>
            </a:r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ADF2B33F-AD42-2F42-B8FA-0595CC4CE68E}"/>
              </a:ext>
            </a:extLst>
          </p:cNvPr>
          <p:cNvSpPr/>
          <p:nvPr/>
        </p:nvSpPr>
        <p:spPr>
          <a:xfrm>
            <a:off x="5311906" y="4917470"/>
            <a:ext cx="2857500" cy="553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 car-train; 6 walk-bike] </a:t>
            </a:r>
          </a:p>
          <a:p>
            <a:pPr algn="ctr"/>
            <a:r>
              <a:rPr lang="en-US" dirty="0"/>
              <a:t>Gini =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916994-2911-224A-BD17-740D8BCC982E}"/>
                  </a:ext>
                </a:extLst>
              </p:cNvPr>
              <p:cNvSpPr txBox="1"/>
              <p:nvPr/>
            </p:nvSpPr>
            <p:spPr>
              <a:xfrm>
                <a:off x="5311907" y="5661455"/>
                <a:ext cx="2857499" cy="3441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600" dirty="0"/>
                  <a:t>1 –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916994-2911-224A-BD17-740D8BCC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907" y="5661455"/>
                <a:ext cx="2857499" cy="344133"/>
              </a:xfrm>
              <a:prstGeom prst="rect">
                <a:avLst/>
              </a:prstGeom>
              <a:blipFill>
                <a:blip r:embed="rId4"/>
                <a:stretch>
                  <a:fillRect l="-88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0">
            <a:extLst>
              <a:ext uri="{FF2B5EF4-FFF2-40B4-BE49-F238E27FC236}">
                <a16:creationId xmlns:a16="http://schemas.microsoft.com/office/drawing/2014/main" id="{6DDFE4BB-89CF-4B43-80EC-E046385E3310}"/>
              </a:ext>
            </a:extLst>
          </p:cNvPr>
          <p:cNvSpPr/>
          <p:nvPr/>
        </p:nvSpPr>
        <p:spPr>
          <a:xfrm>
            <a:off x="5311905" y="3580151"/>
            <a:ext cx="2857500" cy="553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[14 car-train; 10 walk-bike] </a:t>
            </a:r>
          </a:p>
          <a:p>
            <a:pPr algn="ctr"/>
            <a:r>
              <a:rPr lang="en-US" dirty="0"/>
              <a:t>Gini =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0C45D6-C542-F141-8016-C0D11B937B08}"/>
                  </a:ext>
                </a:extLst>
              </p:cNvPr>
              <p:cNvSpPr txBox="1"/>
              <p:nvPr/>
            </p:nvSpPr>
            <p:spPr>
              <a:xfrm>
                <a:off x="5311906" y="4324136"/>
                <a:ext cx="2857499" cy="3441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600" dirty="0"/>
                  <a:t>1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–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/24)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0C45D6-C542-F141-8016-C0D11B937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906" y="4324136"/>
                <a:ext cx="2857499" cy="344133"/>
              </a:xfrm>
              <a:prstGeom prst="rect">
                <a:avLst/>
              </a:prstGeom>
              <a:blipFill>
                <a:blip r:embed="rId5"/>
                <a:stretch>
                  <a:fillRect l="-88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2D0A525-9A55-404F-9C02-997E79181002}"/>
              </a:ext>
            </a:extLst>
          </p:cNvPr>
          <p:cNvSpPr txBox="1"/>
          <p:nvPr/>
        </p:nvSpPr>
        <p:spPr>
          <a:xfrm>
            <a:off x="5311905" y="1101556"/>
            <a:ext cx="105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361A72-0894-024E-9003-82D6A008E8F1}"/>
              </a:ext>
            </a:extLst>
          </p:cNvPr>
          <p:cNvSpPr txBox="1"/>
          <p:nvPr/>
        </p:nvSpPr>
        <p:spPr>
          <a:xfrm>
            <a:off x="5311905" y="3114997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turn:</a:t>
            </a:r>
          </a:p>
        </p:txBody>
      </p:sp>
    </p:spTree>
    <p:extLst>
      <p:ext uri="{BB962C8B-B14F-4D97-AF65-F5344CB8AC3E}">
        <p14:creationId xmlns:p14="http://schemas.microsoft.com/office/powerpoint/2010/main" val="42310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9" grpId="0" animBg="1"/>
      <p:bldP spid="23" grpId="0" animBg="1"/>
      <p:bldP spid="28" grpId="0" animBg="1"/>
      <p:bldP spid="29" grpId="0" animBg="1"/>
      <p:bldP spid="4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34EDC9-02B6-4731-A7BB-905C863C0726}"/>
              </a:ext>
            </a:extLst>
          </p:cNvPr>
          <p:cNvSpPr/>
          <p:nvPr/>
        </p:nvSpPr>
        <p:spPr>
          <a:xfrm>
            <a:off x="2813922" y="369465"/>
            <a:ext cx="2379786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[34/14]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6EAB0-3715-4A65-B9ED-48E995FB8FBE}"/>
              </a:ext>
            </a:extLst>
          </p:cNvPr>
          <p:cNvSpPr txBox="1"/>
          <p:nvPr/>
        </p:nvSpPr>
        <p:spPr>
          <a:xfrm>
            <a:off x="3547198" y="0"/>
            <a:ext cx="171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Female?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A5946-185D-4650-BD4E-D397FA046C1A}"/>
              </a:ext>
            </a:extLst>
          </p:cNvPr>
          <p:cNvSpPr txBox="1"/>
          <p:nvPr/>
        </p:nvSpPr>
        <p:spPr>
          <a:xfrm>
            <a:off x="4634204" y="1525494"/>
            <a:ext cx="23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&lt; 38.5?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9AA7C5-EC0D-4721-ABDD-27DA07E16CDF}"/>
              </a:ext>
            </a:extLst>
          </p:cNvPr>
          <p:cNvSpPr/>
          <p:nvPr/>
        </p:nvSpPr>
        <p:spPr>
          <a:xfrm>
            <a:off x="1816791" y="1836741"/>
            <a:ext cx="1459844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[24,7]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0.35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16F5F1-13E6-4924-B7EB-CE52F961F75D}"/>
              </a:ext>
            </a:extLst>
          </p:cNvPr>
          <p:cNvSpPr/>
          <p:nvPr/>
        </p:nvSpPr>
        <p:spPr>
          <a:xfrm>
            <a:off x="4514823" y="1883315"/>
            <a:ext cx="1829458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[10,7]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0.36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BCD2B-C5DE-4F01-93F9-DC82B7C2D4E8}"/>
              </a:ext>
            </a:extLst>
          </p:cNvPr>
          <p:cNvGrpSpPr/>
          <p:nvPr/>
        </p:nvGrpSpPr>
        <p:grpSpPr>
          <a:xfrm>
            <a:off x="4932991" y="1225728"/>
            <a:ext cx="803031" cy="360494"/>
            <a:chOff x="5565759" y="2464544"/>
            <a:chExt cx="803031" cy="36049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B91273-68CF-462A-941B-EE7484E640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5759" y="2568099"/>
              <a:ext cx="140677" cy="25693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1652E0-9B24-4CE0-B8F3-9C273802ECD7}"/>
                </a:ext>
              </a:extLst>
            </p:cNvPr>
            <p:cNvSpPr txBox="1"/>
            <p:nvPr/>
          </p:nvSpPr>
          <p:spPr>
            <a:xfrm>
              <a:off x="5659545" y="2464544"/>
              <a:ext cx="70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False</a:t>
              </a:r>
              <a:endParaRPr lang="en-US" i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589D87D-D093-4454-943A-D7C5983C3691}"/>
              </a:ext>
            </a:extLst>
          </p:cNvPr>
          <p:cNvSpPr txBox="1"/>
          <p:nvPr/>
        </p:nvSpPr>
        <p:spPr>
          <a:xfrm>
            <a:off x="6268949" y="2577415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81C92-2DF5-4E53-87EE-0190730CB665}"/>
              </a:ext>
            </a:extLst>
          </p:cNvPr>
          <p:cNvSpPr txBox="1"/>
          <p:nvPr/>
        </p:nvSpPr>
        <p:spPr>
          <a:xfrm>
            <a:off x="4323777" y="2741151"/>
            <a:ext cx="58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1967F8-9994-4442-9529-58B0E44B3DD0}"/>
              </a:ext>
            </a:extLst>
          </p:cNvPr>
          <p:cNvSpPr/>
          <p:nvPr/>
        </p:nvSpPr>
        <p:spPr>
          <a:xfrm>
            <a:off x="4258881" y="3060610"/>
            <a:ext cx="1488895" cy="866653"/>
          </a:xfrm>
          <a:prstGeom prst="roundRect">
            <a:avLst/>
          </a:prstGeom>
          <a:solidFill>
            <a:srgbClr val="139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[2,3] </a:t>
            </a:r>
          </a:p>
          <a:p>
            <a:pPr algn="ctr"/>
            <a:r>
              <a:rPr lang="en-US" dirty="0"/>
              <a:t>Gini = 0.48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63E67E7-66A4-4236-ABF6-39A3921DDC31}"/>
              </a:ext>
            </a:extLst>
          </p:cNvPr>
          <p:cNvSpPr/>
          <p:nvPr/>
        </p:nvSpPr>
        <p:spPr>
          <a:xfrm>
            <a:off x="6080637" y="3060610"/>
            <a:ext cx="1374203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[8,4]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0.44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274FCB-4CDB-415B-BE68-39C4D716339F}"/>
              </a:ext>
            </a:extLst>
          </p:cNvPr>
          <p:cNvCxnSpPr>
            <a:cxnSpLocks/>
          </p:cNvCxnSpPr>
          <p:nvPr/>
        </p:nvCxnSpPr>
        <p:spPr>
          <a:xfrm flipH="1">
            <a:off x="1407832" y="2687925"/>
            <a:ext cx="342900" cy="3058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307428-2607-4D4E-A909-02CD9F348B90}"/>
              </a:ext>
            </a:extLst>
          </p:cNvPr>
          <p:cNvCxnSpPr>
            <a:cxnSpLocks/>
          </p:cNvCxnSpPr>
          <p:nvPr/>
        </p:nvCxnSpPr>
        <p:spPr>
          <a:xfrm>
            <a:off x="2985354" y="2786934"/>
            <a:ext cx="173641" cy="1986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90AF27-D95F-41D5-A8EF-B7514BBD8F59}"/>
              </a:ext>
            </a:extLst>
          </p:cNvPr>
          <p:cNvSpPr txBox="1"/>
          <p:nvPr/>
        </p:nvSpPr>
        <p:spPr>
          <a:xfrm>
            <a:off x="3108887" y="2617657"/>
            <a:ext cx="70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84A6F-D7F4-48CA-830F-46314794AD88}"/>
              </a:ext>
            </a:extLst>
          </p:cNvPr>
          <p:cNvSpPr txBox="1"/>
          <p:nvPr/>
        </p:nvSpPr>
        <p:spPr>
          <a:xfrm>
            <a:off x="935101" y="2448380"/>
            <a:ext cx="70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93244A-08B6-4C88-A163-B5D0C571D4FD}"/>
              </a:ext>
            </a:extLst>
          </p:cNvPr>
          <p:cNvGrpSpPr/>
          <p:nvPr/>
        </p:nvGrpSpPr>
        <p:grpSpPr>
          <a:xfrm>
            <a:off x="2627245" y="1167631"/>
            <a:ext cx="926125" cy="370016"/>
            <a:chOff x="3622659" y="2479100"/>
            <a:chExt cx="926125" cy="3700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5C53EF-AC7C-4610-B411-807D7CEF2832}"/>
                </a:ext>
              </a:extLst>
            </p:cNvPr>
            <p:cNvSpPr txBox="1"/>
            <p:nvPr/>
          </p:nvSpPr>
          <p:spPr>
            <a:xfrm>
              <a:off x="3839539" y="2479100"/>
              <a:ext cx="70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True</a:t>
              </a:r>
              <a:endParaRPr lang="en-US" i="1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4699D4-0C4A-4A8C-B994-5934AE075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2659" y="2610262"/>
              <a:ext cx="155331" cy="23885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2995D1-5141-45AE-AE2B-9414AEA5366A}"/>
              </a:ext>
            </a:extLst>
          </p:cNvPr>
          <p:cNvCxnSpPr>
            <a:cxnSpLocks/>
          </p:cNvCxnSpPr>
          <p:nvPr/>
        </p:nvCxnSpPr>
        <p:spPr>
          <a:xfrm>
            <a:off x="6183642" y="2742350"/>
            <a:ext cx="140677" cy="25693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97B267-29B4-4CAC-B386-CB58F8556EB7}"/>
              </a:ext>
            </a:extLst>
          </p:cNvPr>
          <p:cNvCxnSpPr>
            <a:cxnSpLocks/>
          </p:cNvCxnSpPr>
          <p:nvPr/>
        </p:nvCxnSpPr>
        <p:spPr>
          <a:xfrm flipH="1">
            <a:off x="4246111" y="2781955"/>
            <a:ext cx="155331" cy="2388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D6A31F5-6605-4DA9-AA5C-18D675187593}"/>
              </a:ext>
            </a:extLst>
          </p:cNvPr>
          <p:cNvSpPr/>
          <p:nvPr/>
        </p:nvSpPr>
        <p:spPr>
          <a:xfrm>
            <a:off x="2353366" y="3046998"/>
            <a:ext cx="1344998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[21,7]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0.38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3B655C5-2173-4C50-9A01-8E6C1101B264}"/>
              </a:ext>
            </a:extLst>
          </p:cNvPr>
          <p:cNvSpPr/>
          <p:nvPr/>
        </p:nvSpPr>
        <p:spPr>
          <a:xfrm>
            <a:off x="274686" y="3022846"/>
            <a:ext cx="1626772" cy="8634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[3,0]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CEC96D-46C3-4A75-A357-4234E4B963EA}"/>
              </a:ext>
            </a:extLst>
          </p:cNvPr>
          <p:cNvSpPr txBox="1"/>
          <p:nvPr/>
        </p:nvSpPr>
        <p:spPr>
          <a:xfrm>
            <a:off x="1900533" y="1517289"/>
            <a:ext cx="214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&lt; 31.5?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BD0A3-3E87-1F43-8231-1DCC28FD6C6F}"/>
              </a:ext>
            </a:extLst>
          </p:cNvPr>
          <p:cNvSpPr txBox="1"/>
          <p:nvPr/>
        </p:nvSpPr>
        <p:spPr>
          <a:xfrm>
            <a:off x="6298958" y="2753087"/>
            <a:ext cx="23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&lt; 45.5?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D783D7-C57B-EF44-97BE-1223304E4917}"/>
              </a:ext>
            </a:extLst>
          </p:cNvPr>
          <p:cNvSpPr txBox="1"/>
          <p:nvPr/>
        </p:nvSpPr>
        <p:spPr>
          <a:xfrm>
            <a:off x="5753399" y="4026073"/>
            <a:ext cx="58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669A1A-14D4-7C40-9CA6-30E6B286B31F}"/>
              </a:ext>
            </a:extLst>
          </p:cNvPr>
          <p:cNvCxnSpPr>
            <a:cxnSpLocks/>
          </p:cNvCxnSpPr>
          <p:nvPr/>
        </p:nvCxnSpPr>
        <p:spPr>
          <a:xfrm flipH="1">
            <a:off x="5633242" y="3895733"/>
            <a:ext cx="390468" cy="35469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24">
            <a:extLst>
              <a:ext uri="{FF2B5EF4-FFF2-40B4-BE49-F238E27FC236}">
                <a16:creationId xmlns:a16="http://schemas.microsoft.com/office/drawing/2014/main" id="{7025EEA7-5DFB-904B-A579-0CE822EA3D40}"/>
              </a:ext>
            </a:extLst>
          </p:cNvPr>
          <p:cNvSpPr/>
          <p:nvPr/>
        </p:nvSpPr>
        <p:spPr>
          <a:xfrm>
            <a:off x="4482265" y="4334741"/>
            <a:ext cx="1488895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[2,1]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0.48</a:t>
            </a:r>
          </a:p>
        </p:txBody>
      </p:sp>
      <p:sp>
        <p:nvSpPr>
          <p:cNvPr id="44" name="Rectangle: Rounded Corners 24">
            <a:extLst>
              <a:ext uri="{FF2B5EF4-FFF2-40B4-BE49-F238E27FC236}">
                <a16:creationId xmlns:a16="http://schemas.microsoft.com/office/drawing/2014/main" id="{6784B0D3-7A32-5148-A8C2-F95CB569D7B5}"/>
              </a:ext>
            </a:extLst>
          </p:cNvPr>
          <p:cNvSpPr/>
          <p:nvPr/>
        </p:nvSpPr>
        <p:spPr>
          <a:xfrm>
            <a:off x="6506400" y="4364627"/>
            <a:ext cx="1488895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[6,3]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0.48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F8DECF-6FBD-FB4B-B4A4-5ECD10D69C93}"/>
              </a:ext>
            </a:extLst>
          </p:cNvPr>
          <p:cNvSpPr txBox="1"/>
          <p:nvPr/>
        </p:nvSpPr>
        <p:spPr>
          <a:xfrm>
            <a:off x="6623571" y="3995295"/>
            <a:ext cx="23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Kids presents?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B1E34-4381-314A-B5AB-51C8D6574039}"/>
              </a:ext>
            </a:extLst>
          </p:cNvPr>
          <p:cNvSpPr txBox="1"/>
          <p:nvPr/>
        </p:nvSpPr>
        <p:spPr>
          <a:xfrm>
            <a:off x="7983574" y="5245669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False</a:t>
            </a:r>
            <a:endParaRPr lang="en-US" i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5C948-ECCD-CB47-84A5-CCA39446CAD6}"/>
              </a:ext>
            </a:extLst>
          </p:cNvPr>
          <p:cNvCxnSpPr>
            <a:cxnSpLocks/>
          </p:cNvCxnSpPr>
          <p:nvPr/>
        </p:nvCxnSpPr>
        <p:spPr>
          <a:xfrm>
            <a:off x="7898267" y="5410604"/>
            <a:ext cx="140677" cy="25693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DA828C-3B38-DA45-B2A7-403DF24C68FE}"/>
              </a:ext>
            </a:extLst>
          </p:cNvPr>
          <p:cNvSpPr txBox="1"/>
          <p:nvPr/>
        </p:nvSpPr>
        <p:spPr>
          <a:xfrm>
            <a:off x="6705393" y="5231280"/>
            <a:ext cx="70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True</a:t>
            </a:r>
            <a:endParaRPr lang="en-US" i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B52862-CE45-E243-9A6C-128F9AF399E3}"/>
              </a:ext>
            </a:extLst>
          </p:cNvPr>
          <p:cNvCxnSpPr>
            <a:cxnSpLocks/>
          </p:cNvCxnSpPr>
          <p:nvPr/>
        </p:nvCxnSpPr>
        <p:spPr>
          <a:xfrm flipH="1">
            <a:off x="6393240" y="5396215"/>
            <a:ext cx="226846" cy="2713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24">
            <a:extLst>
              <a:ext uri="{FF2B5EF4-FFF2-40B4-BE49-F238E27FC236}">
                <a16:creationId xmlns:a16="http://schemas.microsoft.com/office/drawing/2014/main" id="{764EB754-5D99-7D4A-BAC5-11458F5C7FAD}"/>
              </a:ext>
            </a:extLst>
          </p:cNvPr>
          <p:cNvSpPr/>
          <p:nvPr/>
        </p:nvSpPr>
        <p:spPr>
          <a:xfrm>
            <a:off x="5617068" y="5701818"/>
            <a:ext cx="1488895" cy="866653"/>
          </a:xfrm>
          <a:prstGeom prst="roundRect">
            <a:avLst/>
          </a:prstGeom>
          <a:solidFill>
            <a:srgbClr val="139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[2,3] </a:t>
            </a:r>
          </a:p>
          <a:p>
            <a:pPr algn="ctr"/>
            <a:r>
              <a:rPr lang="en-US" dirty="0"/>
              <a:t>Gini = 0.48</a:t>
            </a:r>
          </a:p>
        </p:txBody>
      </p:sp>
      <p:sp>
        <p:nvSpPr>
          <p:cNvPr id="52" name="Rectangle: Rounded Corners 24">
            <a:extLst>
              <a:ext uri="{FF2B5EF4-FFF2-40B4-BE49-F238E27FC236}">
                <a16:creationId xmlns:a16="http://schemas.microsoft.com/office/drawing/2014/main" id="{6A9C1309-EEFE-6246-AA96-9147C6E00B59}"/>
              </a:ext>
            </a:extLst>
          </p:cNvPr>
          <p:cNvSpPr/>
          <p:nvPr/>
        </p:nvSpPr>
        <p:spPr>
          <a:xfrm>
            <a:off x="7414638" y="5728020"/>
            <a:ext cx="1488895" cy="866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[4,0]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Gini = 0.50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F4ECC-3F66-E74C-BA49-BA40097942E7}"/>
              </a:ext>
            </a:extLst>
          </p:cNvPr>
          <p:cNvSpPr txBox="1"/>
          <p:nvPr/>
        </p:nvSpPr>
        <p:spPr>
          <a:xfrm>
            <a:off x="-1331" y="2099"/>
            <a:ext cx="1818122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Decision tree: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Music choice</a:t>
            </a:r>
          </a:p>
        </p:txBody>
      </p:sp>
    </p:spTree>
    <p:extLst>
      <p:ext uri="{BB962C8B-B14F-4D97-AF65-F5344CB8AC3E}">
        <p14:creationId xmlns:p14="http://schemas.microsoft.com/office/powerpoint/2010/main" val="31205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4" grpId="0" animBg="1"/>
      <p:bldP spid="18" grpId="0" animBg="1"/>
      <p:bldP spid="23" grpId="0"/>
      <p:bldP spid="24" grpId="0"/>
      <p:bldP spid="25" grpId="0" animBg="1"/>
      <p:bldP spid="26" grpId="0" animBg="1"/>
      <p:bldP spid="30" grpId="0"/>
      <p:bldP spid="31" grpId="0"/>
      <p:bldP spid="41" grpId="0" animBg="1"/>
      <p:bldP spid="43" grpId="0" animBg="1"/>
      <p:bldP spid="38" grpId="0"/>
      <p:bldP spid="34" grpId="0"/>
      <p:bldP spid="37" grpId="0"/>
      <p:bldP spid="42" grpId="0" animBg="1"/>
      <p:bldP spid="44" grpId="0" animBg="1"/>
      <p:bldP spid="45" grpId="0"/>
      <p:bldP spid="47" grpId="0"/>
      <p:bldP spid="49" grpId="0"/>
      <p:bldP spid="51" grpId="0" animBg="1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0;p34">
            <a:extLst>
              <a:ext uri="{FF2B5EF4-FFF2-40B4-BE49-F238E27FC236}">
                <a16:creationId xmlns:a16="http://schemas.microsoft.com/office/drawing/2014/main" id="{2D9D0E02-45B6-47B3-AB5B-46508A8A0C53}"/>
              </a:ext>
            </a:extLst>
          </p:cNvPr>
          <p:cNvSpPr/>
          <p:nvPr/>
        </p:nvSpPr>
        <p:spPr>
          <a:xfrm>
            <a:off x="391523" y="2712250"/>
            <a:ext cx="1931491" cy="1234823"/>
          </a:xfrm>
          <a:prstGeom prst="homePlate">
            <a:avLst>
              <a:gd name="adj" fmla="val 3012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Case &amp; Data</a:t>
            </a:r>
            <a:endParaRPr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Google Shape;311;p34">
            <a:extLst>
              <a:ext uri="{FF2B5EF4-FFF2-40B4-BE49-F238E27FC236}">
                <a16:creationId xmlns:a16="http://schemas.microsoft.com/office/drawing/2014/main" id="{B53238D8-C210-421F-BB18-BB9D5CE28AF2}"/>
              </a:ext>
            </a:extLst>
          </p:cNvPr>
          <p:cNvSpPr/>
          <p:nvPr/>
        </p:nvSpPr>
        <p:spPr>
          <a:xfrm>
            <a:off x="2014118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312;p34">
            <a:extLst>
              <a:ext uri="{FF2B5EF4-FFF2-40B4-BE49-F238E27FC236}">
                <a16:creationId xmlns:a16="http://schemas.microsoft.com/office/drawing/2014/main" id="{79A9B77E-5AE4-4595-AF70-75CEE0F3CA2E}"/>
              </a:ext>
            </a:extLst>
          </p:cNvPr>
          <p:cNvSpPr/>
          <p:nvPr/>
        </p:nvSpPr>
        <p:spPr>
          <a:xfrm>
            <a:off x="3673917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Tune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313;p34">
            <a:extLst>
              <a:ext uri="{FF2B5EF4-FFF2-40B4-BE49-F238E27FC236}">
                <a16:creationId xmlns:a16="http://schemas.microsoft.com/office/drawing/2014/main" id="{C244FDDD-8693-40E1-A014-25EA9F2F134F}"/>
              </a:ext>
            </a:extLst>
          </p:cNvPr>
          <p:cNvSpPr/>
          <p:nvPr/>
        </p:nvSpPr>
        <p:spPr>
          <a:xfrm>
            <a:off x="5333716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318;p34">
            <a:extLst>
              <a:ext uri="{FF2B5EF4-FFF2-40B4-BE49-F238E27FC236}">
                <a16:creationId xmlns:a16="http://schemas.microsoft.com/office/drawing/2014/main" id="{993AD4E1-32EC-4E63-97B6-60E7FA5A4E58}"/>
              </a:ext>
            </a:extLst>
          </p:cNvPr>
          <p:cNvSpPr/>
          <p:nvPr/>
        </p:nvSpPr>
        <p:spPr>
          <a:xfrm>
            <a:off x="6993514" y="2712250"/>
            <a:ext cx="1968695" cy="1234823"/>
          </a:xfrm>
          <a:prstGeom prst="chevron">
            <a:avLst>
              <a:gd name="adj" fmla="val 29853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8524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581AE-CE92-4820-8148-D70F2A4E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261" y="2159540"/>
            <a:ext cx="5385328" cy="2538920"/>
          </a:xfrm>
        </p:spPr>
        <p:txBody>
          <a:bodyPr>
            <a:normAutofit fontScale="92500" lnSpcReduction="10000"/>
          </a:bodyPr>
          <a:lstStyle/>
          <a:p>
            <a:pPr marL="76200" indent="0"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Ensemble models and feature importance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5619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1CDAC6-ACB0-8242-BA26-629787A53F11}"/>
              </a:ext>
            </a:extLst>
          </p:cNvPr>
          <p:cNvSpPr/>
          <p:nvPr/>
        </p:nvSpPr>
        <p:spPr>
          <a:xfrm>
            <a:off x="1591294" y="3881884"/>
            <a:ext cx="6187044" cy="3136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298173" y="776025"/>
            <a:ext cx="8696739" cy="6015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900"/>
              </a:spcBef>
              <a:buSzPts val="2800"/>
              <a:buNone/>
            </a:pPr>
            <a:r>
              <a:rPr lang="en-US" sz="2400" dirty="0"/>
              <a:t>Build multiple decision trees.</a:t>
            </a:r>
            <a:endParaRPr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BCCC8B-462C-5648-AF11-464DCA193598}"/>
              </a:ext>
            </a:extLst>
          </p:cNvPr>
          <p:cNvGrpSpPr/>
          <p:nvPr/>
        </p:nvGrpSpPr>
        <p:grpSpPr>
          <a:xfrm>
            <a:off x="1862137" y="3561718"/>
            <a:ext cx="5419725" cy="3287889"/>
            <a:chOff x="6841503" y="3063901"/>
            <a:chExt cx="5419725" cy="3287889"/>
          </a:xfrm>
          <a:noFill/>
        </p:grpSpPr>
        <p:pic>
          <p:nvPicPr>
            <p:cNvPr id="7" name="Picture 2" descr="Image result for random forest">
              <a:extLst>
                <a:ext uri="{FF2B5EF4-FFF2-40B4-BE49-F238E27FC236}">
                  <a16:creationId xmlns:a16="http://schemas.microsoft.com/office/drawing/2014/main" id="{530DB3B2-0875-8E4C-B7E2-A9EEB312E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8" r="23441"/>
            <a:stretch/>
          </p:blipFill>
          <p:spPr bwMode="auto">
            <a:xfrm>
              <a:off x="6841503" y="3063901"/>
              <a:ext cx="5419725" cy="2176041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6E8354-90B8-074C-9BC1-BB97EBE19B44}"/>
                </a:ext>
              </a:extLst>
            </p:cNvPr>
            <p:cNvSpPr txBox="1"/>
            <p:nvPr/>
          </p:nvSpPr>
          <p:spPr>
            <a:xfrm>
              <a:off x="7503887" y="5089467"/>
              <a:ext cx="38343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77858A-DC14-3C47-A556-73BFF8AB854A}"/>
                </a:ext>
              </a:extLst>
            </p:cNvPr>
            <p:cNvSpPr txBox="1"/>
            <p:nvPr/>
          </p:nvSpPr>
          <p:spPr>
            <a:xfrm>
              <a:off x="9338132" y="5066638"/>
              <a:ext cx="38343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3D45C5-14C1-1341-A302-253CBE9D720D}"/>
                </a:ext>
              </a:extLst>
            </p:cNvPr>
            <p:cNvSpPr txBox="1"/>
            <p:nvPr/>
          </p:nvSpPr>
          <p:spPr>
            <a:xfrm>
              <a:off x="11238140" y="5048176"/>
              <a:ext cx="38343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432C6-45DC-3642-9007-DD8017D8FFEB}"/>
                </a:ext>
              </a:extLst>
            </p:cNvPr>
            <p:cNvSpPr txBox="1"/>
            <p:nvPr/>
          </p:nvSpPr>
          <p:spPr>
            <a:xfrm>
              <a:off x="9388880" y="5982458"/>
              <a:ext cx="28886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60A8D-4364-A74D-A38F-F3F42DF8AD90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7892718" y="5588919"/>
              <a:ext cx="1496162" cy="57820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2CE85A0-954E-174C-89F2-908188074047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9529851" y="5435970"/>
              <a:ext cx="3460" cy="5464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99834B-587B-A044-A3B5-5EB6FFD6837A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flipH="1">
              <a:off x="9677742" y="5417508"/>
              <a:ext cx="1752117" cy="7496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790;p69">
            <a:extLst>
              <a:ext uri="{FF2B5EF4-FFF2-40B4-BE49-F238E27FC236}">
                <a16:creationId xmlns:a16="http://schemas.microsoft.com/office/drawing/2014/main" id="{C2AF07D3-F84D-2E4B-9858-CDEB2343D9BF}"/>
              </a:ext>
            </a:extLst>
          </p:cNvPr>
          <p:cNvSpPr txBox="1">
            <a:spLocks/>
          </p:cNvSpPr>
          <p:nvPr/>
        </p:nvSpPr>
        <p:spPr>
          <a:xfrm>
            <a:off x="298173" y="1507657"/>
            <a:ext cx="8696739" cy="147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42900" algn="l" defTabSz="914377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SzPts val="2800"/>
              <a:buFont typeface="Arial" panose="020B0604020202020204" pitchFamily="34" charset="0"/>
              <a:buNone/>
            </a:pPr>
            <a:r>
              <a:rPr lang="en-US" sz="2400" dirty="0"/>
              <a:t>Each tree has:</a:t>
            </a:r>
          </a:p>
          <a:p>
            <a:pPr marL="342900">
              <a:spcBef>
                <a:spcPts val="900"/>
              </a:spcBef>
              <a:buSzPts val="2800"/>
            </a:pPr>
            <a:r>
              <a:rPr lang="en-US" sz="2400" dirty="0"/>
              <a:t>A randomized subset of the features</a:t>
            </a:r>
          </a:p>
          <a:p>
            <a:pPr marL="342900">
              <a:spcBef>
                <a:spcPts val="900"/>
              </a:spcBef>
              <a:buSzPts val="2800"/>
            </a:pPr>
            <a:r>
              <a:rPr lang="en-US" sz="2400" dirty="0"/>
              <a:t>A random subset of training data (with replacement).</a:t>
            </a:r>
          </a:p>
        </p:txBody>
      </p:sp>
      <p:sp>
        <p:nvSpPr>
          <p:cNvPr id="16" name="Google Shape;790;p69">
            <a:extLst>
              <a:ext uri="{FF2B5EF4-FFF2-40B4-BE49-F238E27FC236}">
                <a16:creationId xmlns:a16="http://schemas.microsoft.com/office/drawing/2014/main" id="{A71B9B8D-9E75-5545-B593-7853089BE3FF}"/>
              </a:ext>
            </a:extLst>
          </p:cNvPr>
          <p:cNvSpPr txBox="1">
            <a:spLocks/>
          </p:cNvSpPr>
          <p:nvPr/>
        </p:nvSpPr>
        <p:spPr>
          <a:xfrm>
            <a:off x="298173" y="3133653"/>
            <a:ext cx="8696739" cy="6057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42900" algn="l" defTabSz="914377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SzPts val="2800"/>
              <a:buFont typeface="Arial" panose="020B0604020202020204" pitchFamily="34" charset="0"/>
              <a:buNone/>
            </a:pPr>
            <a:r>
              <a:rPr lang="en-US" sz="2400" dirty="0"/>
              <a:t>Predictions averaged across the trees. </a:t>
            </a:r>
          </a:p>
        </p:txBody>
      </p:sp>
    </p:spTree>
    <p:extLst>
      <p:ext uri="{BB962C8B-B14F-4D97-AF65-F5344CB8AC3E}">
        <p14:creationId xmlns:p14="http://schemas.microsoft.com/office/powerpoint/2010/main" val="25086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298173" y="954156"/>
            <a:ext cx="8696739" cy="10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900"/>
              </a:spcBef>
              <a:buSzPts val="2800"/>
              <a:buNone/>
            </a:pPr>
            <a:r>
              <a:rPr lang="en-US" sz="2400" dirty="0"/>
              <a:t>Agnostic to feature scaling, robust to the inclusion of correlated or irrelevant features.</a:t>
            </a:r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endParaRPr lang="en-US" sz="2400" dirty="0"/>
          </a:p>
          <a:p>
            <a:pPr marL="0" lvl="0" indent="0">
              <a:spcBef>
                <a:spcPts val="900"/>
              </a:spcBef>
              <a:buSzPts val="2800"/>
              <a:buNone/>
            </a:pPr>
            <a:r>
              <a:rPr lang="en-US" sz="2400" dirty="0"/>
              <a:t>➢Choose the parameter combination that </a:t>
            </a:r>
            <a:r>
              <a:rPr lang="en-US" sz="2400" b="1" dirty="0"/>
              <a:t>maximizes prediction accuracy</a:t>
            </a:r>
            <a:r>
              <a:rPr lang="en-US" sz="2400" dirty="0"/>
              <a:t> </a:t>
            </a:r>
            <a:r>
              <a:rPr lang="en-US" sz="2400" b="1" dirty="0"/>
              <a:t>on unseen data</a:t>
            </a:r>
            <a:r>
              <a:rPr lang="en-US" sz="2400" dirty="0"/>
              <a:t>. 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EB78-7EDD-A54D-B59C-1EEBF993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24" y="1769500"/>
            <a:ext cx="5375151" cy="39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13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5"/>
          <p:cNvSpPr txBox="1">
            <a:spLocks noGrp="1"/>
          </p:cNvSpPr>
          <p:nvPr>
            <p:ph type="body" idx="1"/>
          </p:nvPr>
        </p:nvSpPr>
        <p:spPr>
          <a:xfrm>
            <a:off x="628650" y="0"/>
            <a:ext cx="7912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Feature importance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34FEA-B46B-4C40-8E4C-9AD0B748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17" y="1846778"/>
            <a:ext cx="6807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12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581AE-CE92-4820-8148-D70F2A4E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261" y="2159540"/>
            <a:ext cx="5385328" cy="2538920"/>
          </a:xfrm>
        </p:spPr>
        <p:txBody>
          <a:bodyPr>
            <a:normAutofit fontScale="92500" lnSpcReduction="10000"/>
          </a:bodyPr>
          <a:lstStyle/>
          <a:p>
            <a:pPr marL="76200" indent="0"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Imagining use cases, identifying training data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03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6482A8-0336-4E63-A9C7-DBB339B3A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8D7CB-BC96-4FDA-B893-1877D0098314}"/>
              </a:ext>
            </a:extLst>
          </p:cNvPr>
          <p:cNvSpPr txBox="1"/>
          <p:nvPr/>
        </p:nvSpPr>
        <p:spPr>
          <a:xfrm>
            <a:off x="2014708" y="998742"/>
            <a:ext cx="6751925" cy="1048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2000" dirty="0"/>
              <a:t>A program is said to learn from experience </a:t>
            </a:r>
            <a:r>
              <a:rPr lang="en-US" sz="2000" i="1" dirty="0"/>
              <a:t>E</a:t>
            </a:r>
            <a:r>
              <a:rPr lang="en-US" sz="2000" dirty="0"/>
              <a:t> with regard to  task </a:t>
            </a:r>
            <a:r>
              <a:rPr lang="en-US" sz="2000" i="1" dirty="0"/>
              <a:t>T</a:t>
            </a:r>
            <a:r>
              <a:rPr lang="en-US" sz="2000" dirty="0"/>
              <a:t> and performance measure </a:t>
            </a:r>
            <a:r>
              <a:rPr lang="en-US" sz="2000" i="1" dirty="0"/>
              <a:t>P</a:t>
            </a:r>
            <a:r>
              <a:rPr lang="en-US" sz="2000" dirty="0"/>
              <a:t>, if its performance on task T improves with experience.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F75BA4-FFD3-4FF8-BDC7-E3DB5AE10E35}"/>
              </a:ext>
            </a:extLst>
          </p:cNvPr>
          <p:cNvSpPr txBox="1"/>
          <p:nvPr/>
        </p:nvSpPr>
        <p:spPr>
          <a:xfrm>
            <a:off x="495776" y="998742"/>
            <a:ext cx="1276513" cy="1048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2000" i="1" dirty="0"/>
              <a:t>Formal definition: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20DF64-D2C1-49C8-959A-FD4DEE890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38553"/>
              </p:ext>
            </p:extLst>
          </p:nvPr>
        </p:nvGraphicFramePr>
        <p:xfrm>
          <a:off x="508476" y="2524093"/>
          <a:ext cx="8152448" cy="2499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3137">
                  <a:extLst>
                    <a:ext uri="{9D8B030D-6E8A-4147-A177-3AD203B41FA5}">
                      <a16:colId xmlns:a16="http://schemas.microsoft.com/office/drawing/2014/main" val="2984167751"/>
                    </a:ext>
                  </a:extLst>
                </a:gridCol>
                <a:gridCol w="2300515">
                  <a:extLst>
                    <a:ext uri="{9D8B030D-6E8A-4147-A177-3AD203B41FA5}">
                      <a16:colId xmlns:a16="http://schemas.microsoft.com/office/drawing/2014/main" val="1178277429"/>
                    </a:ext>
                  </a:extLst>
                </a:gridCol>
                <a:gridCol w="2242457">
                  <a:extLst>
                    <a:ext uri="{9D8B030D-6E8A-4147-A177-3AD203B41FA5}">
                      <a16:colId xmlns:a16="http://schemas.microsoft.com/office/drawing/2014/main" val="4108839230"/>
                    </a:ext>
                  </a:extLst>
                </a:gridCol>
                <a:gridCol w="3176339">
                  <a:extLst>
                    <a:ext uri="{9D8B030D-6E8A-4147-A177-3AD203B41FA5}">
                      <a16:colId xmlns:a16="http://schemas.microsoft.com/office/drawing/2014/main" val="41915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E75B6"/>
                          </a:solidFill>
                        </a:rPr>
                        <a:t>#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E75B6"/>
                          </a:solidFill>
                        </a:rPr>
                        <a:t>Task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E75B6"/>
                          </a:solidFill>
                        </a:rPr>
                        <a:t>Experience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E75B6"/>
                          </a:solidFill>
                        </a:rPr>
                        <a:t>Performance Measure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10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Recognize handwritten digits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Set of digits with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Percent of correct recognitions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30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Predict length of hospital stay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Patient histories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Mean prediction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6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Recommend Netflix shows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Viewing histories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# users viewing show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78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1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>
            <a:spLocks noGrp="1"/>
          </p:cNvSpPr>
          <p:nvPr>
            <p:ph type="body" idx="5"/>
          </p:nvPr>
        </p:nvSpPr>
        <p:spPr>
          <a:xfrm>
            <a:off x="628650" y="0"/>
            <a:ext cx="7912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Case 1: Prioritize building inspections</a:t>
            </a:r>
            <a:endParaRPr dirty="0"/>
          </a:p>
        </p:txBody>
      </p:sp>
      <p:sp>
        <p:nvSpPr>
          <p:cNvPr id="824" name="Google Shape;824;p74"/>
          <p:cNvSpPr txBox="1">
            <a:spLocks noGrp="1"/>
          </p:cNvSpPr>
          <p:nvPr>
            <p:ph type="body" idx="2"/>
          </p:nvPr>
        </p:nvSpPr>
        <p:spPr>
          <a:xfrm>
            <a:off x="629850" y="1771800"/>
            <a:ext cx="3868200" cy="21795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Challenges:</a:t>
            </a:r>
            <a:endParaRPr sz="1800" b="1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Buildings data fragmented across agencies.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Time-consuming to build training set.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Management initially hesitant about ML. Deploying as an interactive dashboard helped make outputs intuitive.</a:t>
            </a:r>
          </a:p>
        </p:txBody>
      </p:sp>
      <p:sp>
        <p:nvSpPr>
          <p:cNvPr id="825" name="Google Shape;825;p74"/>
          <p:cNvSpPr txBox="1">
            <a:spLocks noGrp="1"/>
          </p:cNvSpPr>
          <p:nvPr>
            <p:ph type="body" idx="4"/>
          </p:nvPr>
        </p:nvSpPr>
        <p:spPr>
          <a:xfrm>
            <a:off x="628650" y="4121742"/>
            <a:ext cx="7878305" cy="226077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Outputs / </a:t>
            </a:r>
            <a:r>
              <a:rPr lang="en-US" sz="1800" b="1" dirty="0" err="1"/>
              <a:t>visualisation</a:t>
            </a:r>
            <a:r>
              <a:rPr lang="en-US" sz="1800" b="1" dirty="0"/>
              <a:t>:</a:t>
            </a:r>
            <a:endParaRPr sz="1800" b="1" dirty="0"/>
          </a:p>
        </p:txBody>
      </p:sp>
      <p:sp>
        <p:nvSpPr>
          <p:cNvPr id="826" name="Google Shape;826;p74"/>
          <p:cNvSpPr txBox="1">
            <a:spLocks noGrp="1"/>
          </p:cNvSpPr>
          <p:nvPr>
            <p:ph type="title"/>
          </p:nvPr>
        </p:nvSpPr>
        <p:spPr>
          <a:xfrm>
            <a:off x="628650" y="816150"/>
            <a:ext cx="7886700" cy="8745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/>
              <a:t>Question: </a:t>
            </a:r>
            <a:r>
              <a:rPr lang="en-US" sz="1800" dirty="0"/>
              <a:t>Could an algorithm reduce risk in the built environment by sending building inspectors to the most dangerous cases first?</a:t>
            </a:r>
            <a:endParaRPr sz="1800" dirty="0"/>
          </a:p>
        </p:txBody>
      </p:sp>
      <p:sp>
        <p:nvSpPr>
          <p:cNvPr id="827" name="Google Shape;827;p74"/>
          <p:cNvSpPr txBox="1">
            <a:spLocks noGrp="1"/>
          </p:cNvSpPr>
          <p:nvPr>
            <p:ph type="body" idx="2"/>
          </p:nvPr>
        </p:nvSpPr>
        <p:spPr>
          <a:xfrm>
            <a:off x="4638755" y="1786986"/>
            <a:ext cx="3868200" cy="21795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Data used: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u="sng" dirty="0"/>
              <a:t>Building characteristics</a:t>
            </a:r>
            <a:r>
              <a:rPr lang="en-US" sz="1600" dirty="0"/>
              <a:t> (year built, number of floors, retail/residential)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u="sng" dirty="0"/>
              <a:t>Neighborhood demographics</a:t>
            </a:r>
            <a:r>
              <a:rPr lang="en-US" sz="1600" dirty="0"/>
              <a:t> (median income, percent homes owner-occupied)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u="sng" dirty="0"/>
              <a:t>City records</a:t>
            </a:r>
            <a:r>
              <a:rPr lang="en-US" sz="1600" dirty="0"/>
              <a:t> of prior code violations and construction filings.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u="sng" dirty="0"/>
              <a:t>Source</a:t>
            </a:r>
            <a:r>
              <a:rPr lang="en-US" sz="1600" dirty="0"/>
              <a:t> of the complaint or referral.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05D82-4535-45F0-882F-7B6F147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44" y="4121742"/>
            <a:ext cx="4725906" cy="2260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B5002-F446-4759-B32C-5CDB524F877D}"/>
              </a:ext>
            </a:extLst>
          </p:cNvPr>
          <p:cNvSpPr txBox="1"/>
          <p:nvPr/>
        </p:nvSpPr>
        <p:spPr>
          <a:xfrm>
            <a:off x="794511" y="4614183"/>
            <a:ext cx="2838705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Best model is a Gradient Boosting Classifier. Trees: 750; max depth 9.</a:t>
            </a:r>
          </a:p>
          <a:p>
            <a:endParaRPr lang="en-US" sz="1200" dirty="0"/>
          </a:p>
          <a:p>
            <a:r>
              <a:rPr lang="en-US" sz="1200" dirty="0"/>
              <a:t>Trained on data from 2015-2017.</a:t>
            </a:r>
          </a:p>
          <a:p>
            <a:endParaRPr lang="en-US" sz="1200" dirty="0"/>
          </a:p>
          <a:p>
            <a:r>
              <a:rPr lang="en-US" sz="1200" dirty="0"/>
              <a:t>Achieves 70% accuracy on the unseen test data (1,200 building complaints from 2017-2018).</a:t>
            </a:r>
          </a:p>
        </p:txBody>
      </p:sp>
    </p:spTree>
    <p:extLst>
      <p:ext uri="{BB962C8B-B14F-4D97-AF65-F5344CB8AC3E}">
        <p14:creationId xmlns:p14="http://schemas.microsoft.com/office/powerpoint/2010/main" val="106635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6"/>
          <p:cNvSpPr txBox="1">
            <a:spLocks noGrp="1"/>
          </p:cNvSpPr>
          <p:nvPr>
            <p:ph type="body" idx="5"/>
          </p:nvPr>
        </p:nvSpPr>
        <p:spPr>
          <a:xfrm>
            <a:off x="628650" y="0"/>
            <a:ext cx="79121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Template – ML use case</a:t>
            </a:r>
            <a:endParaRPr dirty="0"/>
          </a:p>
        </p:txBody>
      </p:sp>
      <p:sp>
        <p:nvSpPr>
          <p:cNvPr id="843" name="Google Shape;843;p76"/>
          <p:cNvSpPr txBox="1">
            <a:spLocks noGrp="1"/>
          </p:cNvSpPr>
          <p:nvPr>
            <p:ph type="body" idx="2"/>
          </p:nvPr>
        </p:nvSpPr>
        <p:spPr>
          <a:xfrm>
            <a:off x="629850" y="1771800"/>
            <a:ext cx="3868200" cy="21795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Challenges:</a:t>
            </a:r>
            <a:endParaRPr sz="1800" b="1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44" name="Google Shape;844;p76"/>
          <p:cNvSpPr txBox="1">
            <a:spLocks noGrp="1"/>
          </p:cNvSpPr>
          <p:nvPr>
            <p:ph type="body" idx="4"/>
          </p:nvPr>
        </p:nvSpPr>
        <p:spPr>
          <a:xfrm>
            <a:off x="4629155" y="1771800"/>
            <a:ext cx="3887400" cy="44178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Outputs:</a:t>
            </a:r>
            <a:endParaRPr sz="1800" b="1" dirty="0"/>
          </a:p>
        </p:txBody>
      </p:sp>
      <p:sp>
        <p:nvSpPr>
          <p:cNvPr id="845" name="Google Shape;845;p76"/>
          <p:cNvSpPr txBox="1">
            <a:spLocks noGrp="1"/>
          </p:cNvSpPr>
          <p:nvPr>
            <p:ph type="title"/>
          </p:nvPr>
        </p:nvSpPr>
        <p:spPr>
          <a:xfrm>
            <a:off x="628650" y="816150"/>
            <a:ext cx="7886700" cy="8745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+mn-ea"/>
                <a:cs typeface="+mn-cs"/>
              </a:rPr>
              <a:t>Question</a:t>
            </a:r>
            <a:r>
              <a:rPr lang="en-US" sz="1800" b="1" dirty="0"/>
              <a:t>:</a:t>
            </a:r>
            <a:endParaRPr sz="1800" b="1" dirty="0"/>
          </a:p>
        </p:txBody>
      </p:sp>
      <p:sp>
        <p:nvSpPr>
          <p:cNvPr id="846" name="Google Shape;846;p76"/>
          <p:cNvSpPr txBox="1">
            <a:spLocks noGrp="1"/>
          </p:cNvSpPr>
          <p:nvPr>
            <p:ph type="body" idx="2"/>
          </p:nvPr>
        </p:nvSpPr>
        <p:spPr>
          <a:xfrm>
            <a:off x="629850" y="4010123"/>
            <a:ext cx="3868200" cy="21795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Training data required: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7206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B72DCC-60A8-4AE3-A3C9-3A9911BCB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motivating examples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FC644F-76EA-4BAD-A262-F598346C3F72}"/>
              </a:ext>
            </a:extLst>
          </p:cNvPr>
          <p:cNvSpPr txBox="1"/>
          <p:nvPr/>
        </p:nvSpPr>
        <p:spPr>
          <a:xfrm>
            <a:off x="353138" y="5656936"/>
            <a:ext cx="2418296" cy="1018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Preventing violent crime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CC7DCE-F827-4731-9A1A-C5B15B7C41D1}"/>
              </a:ext>
            </a:extLst>
          </p:cNvPr>
          <p:cNvSpPr txBox="1"/>
          <p:nvPr/>
        </p:nvSpPr>
        <p:spPr>
          <a:xfrm>
            <a:off x="3168464" y="2725406"/>
            <a:ext cx="2605410" cy="1018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Identifying vulnerable buildings for retrofit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8C756-2445-4270-94AC-341505D34370}"/>
              </a:ext>
            </a:extLst>
          </p:cNvPr>
          <p:cNvSpPr txBox="1"/>
          <p:nvPr/>
        </p:nvSpPr>
        <p:spPr>
          <a:xfrm>
            <a:off x="6106797" y="5651189"/>
            <a:ext cx="2386292" cy="1018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Targeting fire </a:t>
            </a:r>
          </a:p>
          <a:p>
            <a:pPr algn="ctr"/>
            <a:r>
              <a:rPr lang="en-US" sz="2000" b="1" dirty="0"/>
              <a:t>risk inspections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9FD38-2DC0-4128-B8F9-6704143F18DC}"/>
              </a:ext>
            </a:extLst>
          </p:cNvPr>
          <p:cNvSpPr txBox="1"/>
          <p:nvPr/>
        </p:nvSpPr>
        <p:spPr>
          <a:xfrm>
            <a:off x="330409" y="2725406"/>
            <a:ext cx="2463754" cy="1018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Early detection of disease outbreaks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4358FB-D76C-42EC-A027-CD70DB85714C}"/>
              </a:ext>
            </a:extLst>
          </p:cNvPr>
          <p:cNvSpPr txBox="1"/>
          <p:nvPr/>
        </p:nvSpPr>
        <p:spPr>
          <a:xfrm>
            <a:off x="6176092" y="2725406"/>
            <a:ext cx="2247702" cy="1018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Predicting transport demand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A2F6E-B696-4BCE-B689-E2FA82C870E2}"/>
              </a:ext>
            </a:extLst>
          </p:cNvPr>
          <p:cNvSpPr txBox="1"/>
          <p:nvPr/>
        </p:nvSpPr>
        <p:spPr>
          <a:xfrm>
            <a:off x="3278023" y="5679795"/>
            <a:ext cx="2386292" cy="1018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Reducing CO2 emissions</a:t>
            </a:r>
          </a:p>
        </p:txBody>
      </p:sp>
      <p:pic>
        <p:nvPicPr>
          <p:cNvPr id="2050" name="Picture 2" descr="Image result for violent crime brazil">
            <a:extLst>
              <a:ext uri="{FF2B5EF4-FFF2-40B4-BE49-F238E27FC236}">
                <a16:creationId xmlns:a16="http://schemas.microsoft.com/office/drawing/2014/main" id="{C031C8DB-F6B6-4F28-8B9A-5213144B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6" y="3864510"/>
            <a:ext cx="2339320" cy="17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isease outbreak africa">
            <a:extLst>
              <a:ext uri="{FF2B5EF4-FFF2-40B4-BE49-F238E27FC236}">
                <a16:creationId xmlns:a16="http://schemas.microsoft.com/office/drawing/2014/main" id="{D0A36CD5-F735-4703-B07C-2ADD5E17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4" y="1192369"/>
            <a:ext cx="2385704" cy="148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oftstory.openoakland.org/img/soft2_b.jpg">
            <a:extLst>
              <a:ext uri="{FF2B5EF4-FFF2-40B4-BE49-F238E27FC236}">
                <a16:creationId xmlns:a16="http://schemas.microsoft.com/office/drawing/2014/main" id="{15735ED4-C33C-4203-A590-220A0E19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01" y="1149294"/>
            <a:ext cx="2249736" cy="14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C8B40F-2FC7-4526-BB48-CA261C17D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041"/>
          <a:stretch/>
        </p:blipFill>
        <p:spPr>
          <a:xfrm>
            <a:off x="6198214" y="1100637"/>
            <a:ext cx="2203458" cy="16117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C423A5-B61F-4D16-9FCA-E2EE75F32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605" y="3896584"/>
            <a:ext cx="2555128" cy="17189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7FF92E-48C6-4AB3-924F-C79B832E0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279" y="3875499"/>
            <a:ext cx="2609328" cy="17189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58D8BA-9540-4FD6-8BEA-EF22890ED99F}"/>
              </a:ext>
            </a:extLst>
          </p:cNvPr>
          <p:cNvSpPr/>
          <p:nvPr/>
        </p:nvSpPr>
        <p:spPr>
          <a:xfrm>
            <a:off x="4201886" y="6576370"/>
            <a:ext cx="44347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0880" algn="r"/>
            <a:r>
              <a:rPr lang="en-US" sz="1050" dirty="0">
                <a:latin typeface="Arial" panose="020B0604020202020204" pitchFamily="34" charset="0"/>
              </a:rPr>
              <a:t>Acknowledgment: D. Neill, Machine Learning for Cities, CUSP NYU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62083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DA954C-0C4E-46F7-8D76-CB1D2F21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main steps: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9F5F9B-1914-44DC-9252-5D3B2D9F5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approach to model fitting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7E5567-8493-4084-A203-C15E8752F4E3}"/>
              </a:ext>
            </a:extLst>
          </p:cNvPr>
          <p:cNvSpPr/>
          <p:nvPr/>
        </p:nvSpPr>
        <p:spPr>
          <a:xfrm>
            <a:off x="399143" y="5602288"/>
            <a:ext cx="85706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Roboto Condensed"/>
                <a:ea typeface="Roboto Condensed"/>
                <a:cs typeface="Roboto Condensed"/>
                <a:sym typeface="Roboto Condensed"/>
              </a:rPr>
              <a:t>Variables of interest are </a:t>
            </a:r>
            <a:r>
              <a:rPr lang="en-US" sz="2200" b="1" dirty="0">
                <a:latin typeface="Roboto Condensed"/>
                <a:ea typeface="Roboto Condensed"/>
                <a:cs typeface="Roboto Condensed"/>
                <a:sym typeface="Roboto Condensed"/>
              </a:rPr>
              <a:t>categorical</a:t>
            </a:r>
            <a:r>
              <a:rPr lang="en-US" sz="2200" dirty="0">
                <a:latin typeface="Roboto Condensed"/>
                <a:ea typeface="Roboto Condensed"/>
                <a:cs typeface="Roboto Condensed"/>
                <a:sym typeface="Roboto Condensed"/>
              </a:rPr>
              <a:t>, supported by </a:t>
            </a:r>
            <a:r>
              <a:rPr lang="en-US" sz="2200" u="sng" dirty="0">
                <a:latin typeface="Roboto Condensed"/>
                <a:ea typeface="Roboto Condensed"/>
                <a:cs typeface="Roboto Condensed"/>
                <a:sym typeface="Roboto Condensed"/>
              </a:rPr>
              <a:t>classification</a:t>
            </a:r>
          </a:p>
          <a:p>
            <a:pPr algn="ctr"/>
            <a:r>
              <a:rPr lang="en-US" sz="2200" dirty="0">
                <a:latin typeface="Roboto Condensed"/>
                <a:ea typeface="Roboto Condensed"/>
                <a:cs typeface="Roboto Condensed"/>
                <a:sym typeface="Roboto Condensed"/>
              </a:rPr>
              <a:t> or </a:t>
            </a:r>
            <a:r>
              <a:rPr lang="en-US" sz="2200" b="1" dirty="0">
                <a:latin typeface="Roboto Condensed"/>
                <a:ea typeface="Roboto Condensed"/>
                <a:cs typeface="Roboto Condensed"/>
                <a:sym typeface="Roboto Condensed"/>
              </a:rPr>
              <a:t>numerical</a:t>
            </a:r>
            <a:r>
              <a:rPr lang="en-US" sz="2200" dirty="0">
                <a:latin typeface="Roboto Condensed"/>
                <a:ea typeface="Roboto Condensed"/>
                <a:cs typeface="Roboto Condensed"/>
                <a:sym typeface="Roboto Condensed"/>
              </a:rPr>
              <a:t>, supported by </a:t>
            </a:r>
            <a:r>
              <a:rPr lang="en-US" sz="2200" u="sng" dirty="0">
                <a:latin typeface="Roboto Condensed"/>
                <a:ea typeface="Roboto Condensed"/>
                <a:cs typeface="Roboto Condensed"/>
                <a:sym typeface="Roboto Condensed"/>
              </a:rPr>
              <a:t>regression</a:t>
            </a:r>
            <a:endParaRPr lang="en-US" sz="2200" u="sng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BA7C4A-D591-474D-9423-3AE91BBD3B41}"/>
              </a:ext>
            </a:extLst>
          </p:cNvPr>
          <p:cNvGrpSpPr/>
          <p:nvPr/>
        </p:nvGrpSpPr>
        <p:grpSpPr>
          <a:xfrm>
            <a:off x="399143" y="1995970"/>
            <a:ext cx="1931491" cy="3084030"/>
            <a:chOff x="399143" y="1995970"/>
            <a:chExt cx="1931491" cy="3084030"/>
          </a:xfrm>
        </p:grpSpPr>
        <p:sp>
          <p:nvSpPr>
            <p:cNvPr id="23" name="Google Shape;310;p34">
              <a:extLst>
                <a:ext uri="{FF2B5EF4-FFF2-40B4-BE49-F238E27FC236}">
                  <a16:creationId xmlns:a16="http://schemas.microsoft.com/office/drawing/2014/main" id="{8D266E33-EB00-7F4F-9489-7039B22FD0A5}"/>
                </a:ext>
              </a:extLst>
            </p:cNvPr>
            <p:cNvSpPr/>
            <p:nvPr/>
          </p:nvSpPr>
          <p:spPr>
            <a:xfrm>
              <a:off x="399143" y="1995970"/>
              <a:ext cx="1931491" cy="1234823"/>
            </a:xfrm>
            <a:prstGeom prst="homePlate">
              <a:avLst>
                <a:gd name="adj" fmla="val 30129"/>
              </a:avLst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Use Case</a:t>
              </a: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&amp; Data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" name="Google Shape;314;p34">
              <a:extLst>
                <a:ext uri="{FF2B5EF4-FFF2-40B4-BE49-F238E27FC236}">
                  <a16:creationId xmlns:a16="http://schemas.microsoft.com/office/drawing/2014/main" id="{44A11A10-9E1E-9746-B2AE-3FA21CF50E99}"/>
                </a:ext>
              </a:extLst>
            </p:cNvPr>
            <p:cNvSpPr txBox="1"/>
            <p:nvPr/>
          </p:nvSpPr>
          <p:spPr>
            <a:xfrm>
              <a:off x="399143" y="3235055"/>
              <a:ext cx="1633857" cy="1844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latin typeface="Roboto Condensed"/>
                  <a:ea typeface="Roboto Condensed"/>
                  <a:cs typeface="Roboto Condensed"/>
                  <a:sym typeface="Roboto Condensed"/>
                </a:rPr>
                <a:t>Determine question of interest, get informative data.</a:t>
              </a: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61FDE8-0C81-F745-AFE8-8E55A7972509}"/>
              </a:ext>
            </a:extLst>
          </p:cNvPr>
          <p:cNvGrpSpPr/>
          <p:nvPr/>
        </p:nvGrpSpPr>
        <p:grpSpPr>
          <a:xfrm>
            <a:off x="2021738" y="1995970"/>
            <a:ext cx="1968695" cy="3084030"/>
            <a:chOff x="2021738" y="1995970"/>
            <a:chExt cx="1968695" cy="3084030"/>
          </a:xfrm>
        </p:grpSpPr>
        <p:sp>
          <p:nvSpPr>
            <p:cNvPr id="26" name="Google Shape;311;p34">
              <a:extLst>
                <a:ext uri="{FF2B5EF4-FFF2-40B4-BE49-F238E27FC236}">
                  <a16:creationId xmlns:a16="http://schemas.microsoft.com/office/drawing/2014/main" id="{9BE4484E-C93B-3E4B-8876-FC70D930A433}"/>
                </a:ext>
              </a:extLst>
            </p:cNvPr>
            <p:cNvSpPr/>
            <p:nvPr/>
          </p:nvSpPr>
          <p:spPr>
            <a:xfrm>
              <a:off x="2021738" y="1995970"/>
              <a:ext cx="1968695" cy="1234823"/>
            </a:xfrm>
            <a:prstGeom prst="chevron">
              <a:avLst>
                <a:gd name="adj" fmla="val 29853"/>
              </a:avLst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Model training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" name="Google Shape;315;p34">
              <a:extLst>
                <a:ext uri="{FF2B5EF4-FFF2-40B4-BE49-F238E27FC236}">
                  <a16:creationId xmlns:a16="http://schemas.microsoft.com/office/drawing/2014/main" id="{9B65071D-496E-494F-946C-1FDD3CC4036D}"/>
                </a:ext>
              </a:extLst>
            </p:cNvPr>
            <p:cNvSpPr txBox="1"/>
            <p:nvPr/>
          </p:nvSpPr>
          <p:spPr>
            <a:xfrm>
              <a:off x="2049640" y="3235055"/>
              <a:ext cx="1633857" cy="1844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 Condensed"/>
                  <a:ea typeface="Roboto Condensed"/>
                  <a:cs typeface="Roboto Condensed"/>
                  <a:sym typeface="Roboto Condensed"/>
                </a:rPr>
                <a:t>Split data into training and test sets. Fit model to training set.</a:t>
              </a:r>
              <a:br>
                <a:rPr lang="en" dirty="0">
                  <a:latin typeface="Roboto Condensed"/>
                  <a:ea typeface="Roboto Condensed"/>
                  <a:cs typeface="Roboto Condensed"/>
                  <a:sym typeface="Roboto Condensed"/>
                </a:rPr>
              </a:b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72CDF4-BC5A-E640-8685-FADAAB5ACD23}"/>
              </a:ext>
            </a:extLst>
          </p:cNvPr>
          <p:cNvGrpSpPr/>
          <p:nvPr/>
        </p:nvGrpSpPr>
        <p:grpSpPr>
          <a:xfrm>
            <a:off x="3681537" y="1995970"/>
            <a:ext cx="1968695" cy="3084030"/>
            <a:chOff x="3681537" y="1995970"/>
            <a:chExt cx="1968695" cy="3084030"/>
          </a:xfrm>
        </p:grpSpPr>
        <p:sp>
          <p:nvSpPr>
            <p:cNvPr id="29" name="Google Shape;312;p34">
              <a:extLst>
                <a:ext uri="{FF2B5EF4-FFF2-40B4-BE49-F238E27FC236}">
                  <a16:creationId xmlns:a16="http://schemas.microsoft.com/office/drawing/2014/main" id="{0E606E67-E891-EA4C-B908-77D9A4D6B0C6}"/>
                </a:ext>
              </a:extLst>
            </p:cNvPr>
            <p:cNvSpPr/>
            <p:nvPr/>
          </p:nvSpPr>
          <p:spPr>
            <a:xfrm>
              <a:off x="3681537" y="1995970"/>
              <a:ext cx="1968695" cy="1234823"/>
            </a:xfrm>
            <a:prstGeom prst="chevron">
              <a:avLst>
                <a:gd name="adj" fmla="val 29853"/>
              </a:avLst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Tune (</a:t>
              </a:r>
              <a:r>
                <a:rPr lang="en-US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calibrate)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" name="Google Shape;316;p34">
              <a:extLst>
                <a:ext uri="{FF2B5EF4-FFF2-40B4-BE49-F238E27FC236}">
                  <a16:creationId xmlns:a16="http://schemas.microsoft.com/office/drawing/2014/main" id="{A7853551-BCED-C440-8A16-6350B6FAB03C}"/>
                </a:ext>
              </a:extLst>
            </p:cNvPr>
            <p:cNvSpPr txBox="1"/>
            <p:nvPr/>
          </p:nvSpPr>
          <p:spPr>
            <a:xfrm>
              <a:off x="3700135" y="3235055"/>
              <a:ext cx="1633857" cy="1844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 Condensed"/>
                  <a:ea typeface="Roboto Condensed"/>
                  <a:cs typeface="Roboto Condensed"/>
                  <a:sym typeface="Roboto Condensed"/>
                </a:rPr>
                <a:t>Tune model parameters</a:t>
              </a: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1219C4-8B51-154B-8CB8-267F1EE4B003}"/>
              </a:ext>
            </a:extLst>
          </p:cNvPr>
          <p:cNvGrpSpPr/>
          <p:nvPr/>
        </p:nvGrpSpPr>
        <p:grpSpPr>
          <a:xfrm>
            <a:off x="5341336" y="1995970"/>
            <a:ext cx="1968695" cy="3084030"/>
            <a:chOff x="5341336" y="1995970"/>
            <a:chExt cx="1968695" cy="3084030"/>
          </a:xfrm>
        </p:grpSpPr>
        <p:sp>
          <p:nvSpPr>
            <p:cNvPr id="32" name="Google Shape;313;p34">
              <a:extLst>
                <a:ext uri="{FF2B5EF4-FFF2-40B4-BE49-F238E27FC236}">
                  <a16:creationId xmlns:a16="http://schemas.microsoft.com/office/drawing/2014/main" id="{E23415AC-F7CD-FC49-B861-7BFA348383D8}"/>
                </a:ext>
              </a:extLst>
            </p:cNvPr>
            <p:cNvSpPr/>
            <p:nvPr/>
          </p:nvSpPr>
          <p:spPr>
            <a:xfrm>
              <a:off x="5341336" y="1995970"/>
              <a:ext cx="1968695" cy="1234823"/>
            </a:xfrm>
            <a:prstGeom prst="chevron">
              <a:avLst>
                <a:gd name="adj" fmla="val 29853"/>
              </a:avLst>
            </a:prstGeom>
            <a:solidFill>
              <a:srgbClr val="2F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3" name="Google Shape;317;p34">
              <a:extLst>
                <a:ext uri="{FF2B5EF4-FFF2-40B4-BE49-F238E27FC236}">
                  <a16:creationId xmlns:a16="http://schemas.microsoft.com/office/drawing/2014/main" id="{107037FD-D2C1-A941-AFE3-F76E57B25BA6}"/>
                </a:ext>
              </a:extLst>
            </p:cNvPr>
            <p:cNvSpPr txBox="1"/>
            <p:nvPr/>
          </p:nvSpPr>
          <p:spPr>
            <a:xfrm>
              <a:off x="5350630" y="3235055"/>
              <a:ext cx="1633857" cy="1844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Use the tuned model to form predictions about your test set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B6AE70-1161-2C4F-A4C3-D31C4859B7A3}"/>
              </a:ext>
            </a:extLst>
          </p:cNvPr>
          <p:cNvGrpSpPr/>
          <p:nvPr/>
        </p:nvGrpSpPr>
        <p:grpSpPr>
          <a:xfrm>
            <a:off x="7001126" y="1995970"/>
            <a:ext cx="1968703" cy="3084030"/>
            <a:chOff x="7001126" y="1995970"/>
            <a:chExt cx="1968703" cy="3084030"/>
          </a:xfrm>
        </p:grpSpPr>
        <p:sp>
          <p:nvSpPr>
            <p:cNvPr id="35" name="Google Shape;318;p34">
              <a:extLst>
                <a:ext uri="{FF2B5EF4-FFF2-40B4-BE49-F238E27FC236}">
                  <a16:creationId xmlns:a16="http://schemas.microsoft.com/office/drawing/2014/main" id="{2390BBDE-DD54-FE41-BF88-165BD05C63E4}"/>
                </a:ext>
              </a:extLst>
            </p:cNvPr>
            <p:cNvSpPr/>
            <p:nvPr/>
          </p:nvSpPr>
          <p:spPr>
            <a:xfrm>
              <a:off x="7001134" y="1995970"/>
              <a:ext cx="1968695" cy="1234823"/>
            </a:xfrm>
            <a:prstGeom prst="chevron">
              <a:avLst>
                <a:gd name="adj" fmla="val 29853"/>
              </a:avLst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Evaluate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319;p34">
              <a:extLst>
                <a:ext uri="{FF2B5EF4-FFF2-40B4-BE49-F238E27FC236}">
                  <a16:creationId xmlns:a16="http://schemas.microsoft.com/office/drawing/2014/main" id="{39DAEF08-77AF-834C-BF98-5A9D9D95186E}"/>
                </a:ext>
              </a:extLst>
            </p:cNvPr>
            <p:cNvSpPr txBox="1"/>
            <p:nvPr/>
          </p:nvSpPr>
          <p:spPr>
            <a:xfrm>
              <a:off x="7001126" y="3235055"/>
              <a:ext cx="1633857" cy="1844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 Condensed"/>
                  <a:ea typeface="Roboto Condensed"/>
                  <a:cs typeface="Roboto Condensed"/>
                  <a:sym typeface="Roboto Condensed"/>
                </a:rPr>
                <a:t>Compare the predictions with the actual values for the test set</a:t>
              </a:r>
              <a:endParaRPr dirty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0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39E247-6D35-4063-8C78-398282E38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385" y="0"/>
            <a:ext cx="8750630" cy="735013"/>
          </a:xfrm>
        </p:spPr>
        <p:txBody>
          <a:bodyPr>
            <a:normAutofit/>
          </a:bodyPr>
          <a:lstStyle/>
          <a:p>
            <a:r>
              <a:rPr lang="en-US" sz="2800" dirty="0"/>
              <a:t>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CF366-CFBC-4022-98B0-06181D8D16E0}"/>
              </a:ext>
            </a:extLst>
          </p:cNvPr>
          <p:cNvSpPr txBox="1"/>
          <p:nvPr/>
        </p:nvSpPr>
        <p:spPr>
          <a:xfrm>
            <a:off x="147505" y="811316"/>
            <a:ext cx="8812510" cy="812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only thing we have is input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Labels are not provided by a supervisor.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06DE8-EEC9-0A46-A69F-618FBCBC91C5}"/>
              </a:ext>
            </a:extLst>
          </p:cNvPr>
          <p:cNvSpPr txBox="1"/>
          <p:nvPr/>
        </p:nvSpPr>
        <p:spPr>
          <a:xfrm>
            <a:off x="179600" y="1723428"/>
            <a:ext cx="878041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What does an unsupervised algorithm do?</a:t>
            </a:r>
          </a:p>
          <a:p>
            <a:r>
              <a:rPr lang="en-US" sz="2000" dirty="0"/>
              <a:t>Extract patterns in the data.</a:t>
            </a:r>
          </a:p>
          <a:p>
            <a:r>
              <a:rPr lang="en-US" sz="2000" dirty="0"/>
              <a:t>Create clusters whose members are similar (based on some set of measurements).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6B9D3-FB47-084F-999F-DAB1AFBCA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66" y="2777242"/>
            <a:ext cx="7249537" cy="32312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247BA8-FF73-4245-9A4A-102A4CAECA86}"/>
              </a:ext>
            </a:extLst>
          </p:cNvPr>
          <p:cNvSpPr txBox="1"/>
          <p:nvPr/>
        </p:nvSpPr>
        <p:spPr>
          <a:xfrm>
            <a:off x="148519" y="6046684"/>
            <a:ext cx="8743233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Example: Take raw data on visitors to my website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Segment them into groups that share same characteristics; target ads. </a:t>
            </a:r>
          </a:p>
        </p:txBody>
      </p:sp>
    </p:spTree>
    <p:extLst>
      <p:ext uri="{BB962C8B-B14F-4D97-AF65-F5344CB8AC3E}">
        <p14:creationId xmlns:p14="http://schemas.microsoft.com/office/powerpoint/2010/main" val="40567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076E5C-E2B7-4741-82B8-DFBE50B5AA45}"/>
              </a:ext>
            </a:extLst>
          </p:cNvPr>
          <p:cNvSpPr txBox="1"/>
          <p:nvPr/>
        </p:nvSpPr>
        <p:spPr>
          <a:xfrm>
            <a:off x="124217" y="6024920"/>
            <a:ext cx="475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Image credit: Chris </a:t>
            </a:r>
            <a:r>
              <a:rPr lang="en-US" dirty="0" err="1">
                <a:solidFill>
                  <a:srgbClr val="FFFF00"/>
                </a:solidFill>
              </a:rPr>
              <a:t>Piech</a:t>
            </a:r>
            <a:r>
              <a:rPr lang="en-US" dirty="0">
                <a:solidFill>
                  <a:srgbClr val="FFFF00"/>
                </a:solidFill>
              </a:rPr>
              <a:t>, Stanford Univ. (CS 221)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EFEEA6-FE5A-544A-B23F-E5BA13993625}"/>
              </a:ext>
            </a:extLst>
          </p:cNvPr>
          <p:cNvGrpSpPr/>
          <p:nvPr/>
        </p:nvGrpSpPr>
        <p:grpSpPr>
          <a:xfrm>
            <a:off x="169473" y="407331"/>
            <a:ext cx="1762186" cy="2270426"/>
            <a:chOff x="169473" y="407331"/>
            <a:chExt cx="1762186" cy="2270426"/>
          </a:xfrm>
        </p:grpSpPr>
        <p:pic>
          <p:nvPicPr>
            <p:cNvPr id="10" name="Picture 2" descr="http://stanford.edu/~cpiech/cs221/img/kmeansViz.png">
              <a:extLst>
                <a:ext uri="{FF2B5EF4-FFF2-40B4-BE49-F238E27FC236}">
                  <a16:creationId xmlns:a16="http://schemas.microsoft.com/office/drawing/2014/main" id="{A65ED9DB-5FEE-F847-BCBC-1793E14B3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213" b="51117"/>
            <a:stretch/>
          </p:blipFill>
          <p:spPr bwMode="auto">
            <a:xfrm>
              <a:off x="169473" y="407331"/>
              <a:ext cx="1762186" cy="1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90681-C8EF-0C48-B4D6-28B904EEAF5C}"/>
                </a:ext>
              </a:extLst>
            </p:cNvPr>
            <p:cNvSpPr txBox="1"/>
            <p:nvPr/>
          </p:nvSpPr>
          <p:spPr>
            <a:xfrm>
              <a:off x="362533" y="2379103"/>
              <a:ext cx="1376065" cy="29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Original dataset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6C7B0D-79E4-514B-BAC4-F0C65A0D69C8}"/>
              </a:ext>
            </a:extLst>
          </p:cNvPr>
          <p:cNvGrpSpPr/>
          <p:nvPr/>
        </p:nvGrpSpPr>
        <p:grpSpPr>
          <a:xfrm>
            <a:off x="2246335" y="412932"/>
            <a:ext cx="1775834" cy="2556485"/>
            <a:chOff x="3048000" y="464127"/>
            <a:chExt cx="2150124" cy="3161488"/>
          </a:xfrm>
        </p:grpSpPr>
        <p:pic>
          <p:nvPicPr>
            <p:cNvPr id="13" name="Picture 2" descr="http://stanford.edu/~cpiech/cs221/img/kmeansViz.png">
              <a:extLst>
                <a:ext uri="{FF2B5EF4-FFF2-40B4-BE49-F238E27FC236}">
                  <a16:creationId xmlns:a16="http://schemas.microsoft.com/office/drawing/2014/main" id="{F699E250-ABC3-884A-BCF6-9BA28A1D0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6" t="143" r="35107" b="50974"/>
            <a:stretch/>
          </p:blipFill>
          <p:spPr bwMode="auto">
            <a:xfrm>
              <a:off x="3048000" y="464127"/>
              <a:ext cx="21336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77D45C-6619-5241-B7BC-F11857787FB4}"/>
                </a:ext>
              </a:extLst>
            </p:cNvPr>
            <p:cNvSpPr txBox="1"/>
            <p:nvPr/>
          </p:nvSpPr>
          <p:spPr>
            <a:xfrm>
              <a:off x="3069675" y="2826327"/>
              <a:ext cx="2128449" cy="79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Initial random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centroids</a:t>
              </a:r>
            </a:p>
          </p:txBody>
        </p:sp>
      </p:grpSp>
      <p:pic>
        <p:nvPicPr>
          <p:cNvPr id="16" name="Picture 2" descr="http://stanford.edu/~cpiech/cs221/img/kmeansViz.png">
            <a:extLst>
              <a:ext uri="{FF2B5EF4-FFF2-40B4-BE49-F238E27FC236}">
                <a16:creationId xmlns:a16="http://schemas.microsoft.com/office/drawing/2014/main" id="{B98090A9-04EE-CB4F-9410-196DD392B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7" t="334" r="-354" b="50783"/>
          <a:stretch/>
        </p:blipFill>
        <p:spPr bwMode="auto">
          <a:xfrm>
            <a:off x="4478114" y="357885"/>
            <a:ext cx="2055645" cy="205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C43F90-AF0F-204F-9A1D-22DEF746D512}"/>
              </a:ext>
            </a:extLst>
          </p:cNvPr>
          <p:cNvSpPr/>
          <p:nvPr/>
        </p:nvSpPr>
        <p:spPr>
          <a:xfrm>
            <a:off x="4427175" y="211535"/>
            <a:ext cx="4548932" cy="22493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1" name="Picture 2" descr="http://stanford.edu/~cpiech/cs221/img/kmeansViz.png">
            <a:extLst>
              <a:ext uri="{FF2B5EF4-FFF2-40B4-BE49-F238E27FC236}">
                <a16:creationId xmlns:a16="http://schemas.microsoft.com/office/drawing/2014/main" id="{9892F06A-DD69-7D4D-90CC-F75FF8567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49122" r="68770" b="1995"/>
          <a:stretch/>
        </p:blipFill>
        <p:spPr bwMode="auto">
          <a:xfrm>
            <a:off x="6846421" y="304528"/>
            <a:ext cx="2055644" cy="205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5DC293F2-960A-A24B-A4E8-2EC121ACFB1C}"/>
              </a:ext>
            </a:extLst>
          </p:cNvPr>
          <p:cNvSpPr/>
          <p:nvPr/>
        </p:nvSpPr>
        <p:spPr>
          <a:xfrm flipV="1">
            <a:off x="6215969" y="1183863"/>
            <a:ext cx="587327" cy="20562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546B65-FF46-F04C-A9DF-A3A53F738629}"/>
              </a:ext>
            </a:extLst>
          </p:cNvPr>
          <p:cNvSpPr/>
          <p:nvPr/>
        </p:nvSpPr>
        <p:spPr>
          <a:xfrm>
            <a:off x="4875069" y="3286891"/>
            <a:ext cx="4106482" cy="2034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2CAF76-3047-C343-93CA-05F5F8FB3B05}"/>
              </a:ext>
            </a:extLst>
          </p:cNvPr>
          <p:cNvGrpSpPr/>
          <p:nvPr/>
        </p:nvGrpSpPr>
        <p:grpSpPr>
          <a:xfrm>
            <a:off x="5022685" y="3415606"/>
            <a:ext cx="3860569" cy="1858214"/>
            <a:chOff x="5616575" y="4261607"/>
            <a:chExt cx="4649976" cy="2366819"/>
          </a:xfrm>
        </p:grpSpPr>
        <p:pic>
          <p:nvPicPr>
            <p:cNvPr id="27" name="Picture 2" descr="http://stanford.edu/~cpiech/cs221/img/kmeansViz.png">
              <a:extLst>
                <a:ext uri="{FF2B5EF4-FFF2-40B4-BE49-F238E27FC236}">
                  <a16:creationId xmlns:a16="http://schemas.microsoft.com/office/drawing/2014/main" id="{2E3A8096-09C1-6D40-9718-90CA877EB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" t="50440" r="69460" b="677"/>
            <a:stretch/>
          </p:blipFill>
          <p:spPr bwMode="auto">
            <a:xfrm>
              <a:off x="5616575" y="4266226"/>
              <a:ext cx="21336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stanford.edu/~cpiech/cs221/img/kmeansViz.png">
              <a:extLst>
                <a:ext uri="{FF2B5EF4-FFF2-40B4-BE49-F238E27FC236}">
                  <a16:creationId xmlns:a16="http://schemas.microsoft.com/office/drawing/2014/main" id="{A0370BC5-4744-6A43-9C1A-18C6BD2CF9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21" t="50344" r="35392" b="773"/>
            <a:stretch/>
          </p:blipFill>
          <p:spPr bwMode="auto">
            <a:xfrm>
              <a:off x="8132951" y="4261607"/>
              <a:ext cx="21336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B23C492A-BC6C-D94D-8BE4-836C9AD2F850}"/>
                </a:ext>
              </a:extLst>
            </p:cNvPr>
            <p:cNvSpPr/>
            <p:nvPr/>
          </p:nvSpPr>
          <p:spPr>
            <a:xfrm>
              <a:off x="7636763" y="5339375"/>
              <a:ext cx="609600" cy="20666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AB981-34CF-0746-913C-BB66B5EA22B0}"/>
              </a:ext>
            </a:extLst>
          </p:cNvPr>
          <p:cNvSpPr/>
          <p:nvPr/>
        </p:nvSpPr>
        <p:spPr>
          <a:xfrm>
            <a:off x="121698" y="4000101"/>
            <a:ext cx="4441036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K-means clustering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(1) Create initial cluster centers at random </a:t>
            </a:r>
          </a:p>
          <a:p>
            <a:r>
              <a:rPr lang="en-US" dirty="0">
                <a:solidFill>
                  <a:schemeClr val="bg1"/>
                </a:solidFill>
              </a:rPr>
              <a:t>(2) Assign points to nearest cluster</a:t>
            </a:r>
          </a:p>
          <a:p>
            <a:r>
              <a:rPr lang="en-US" dirty="0">
                <a:solidFill>
                  <a:schemeClr val="bg1"/>
                </a:solidFill>
              </a:rPr>
              <a:t>(3) Move centroid to mean of assigned points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Repeat several times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(4) Assign outputs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D1849-FE96-2E4C-AEC3-035C590FD5BC}"/>
              </a:ext>
            </a:extLst>
          </p:cNvPr>
          <p:cNvSpPr txBox="1"/>
          <p:nvPr/>
        </p:nvSpPr>
        <p:spPr>
          <a:xfrm>
            <a:off x="7621904" y="-64804"/>
            <a:ext cx="148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First iteration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649EB8-B342-1641-A0C6-BB77E66D40F6}"/>
              </a:ext>
            </a:extLst>
          </p:cNvPr>
          <p:cNvSpPr txBox="1"/>
          <p:nvPr/>
        </p:nvSpPr>
        <p:spPr>
          <a:xfrm>
            <a:off x="7211804" y="2826450"/>
            <a:ext cx="172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Second iteration</a:t>
            </a:r>
          </a:p>
        </p:txBody>
      </p:sp>
    </p:spTree>
    <p:extLst>
      <p:ext uri="{BB962C8B-B14F-4D97-AF65-F5344CB8AC3E}">
        <p14:creationId xmlns:p14="http://schemas.microsoft.com/office/powerpoint/2010/main" val="213764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108820-AE8F-8C49-ADB8-D5995051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1" y="1133190"/>
            <a:ext cx="8160512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31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ticleStartDate xmlns="http://schemas.microsoft.com/sharepoint/v3">2017-12-14T05:00:00+00:00</ArticleStartDate>
    <PublishingContact xmlns="http://schemas.microsoft.com/sharepoint/v3">
      <UserInfo>
        <DisplayName/>
        <AccountId xsi:nil="true"/>
        <AccountType/>
      </UserInfo>
    </PublishingContact>
    <Contact_x0028_s_x0029_ xmlns="3e02667f-0271-471b-bd6e-11a2e16def1d">
      <UserInfo>
        <DisplayName>SRV-ITSOP-SPO-OPS</DisplayName>
        <AccountId>133</AccountId>
        <AccountType/>
      </UserInfo>
    </Contact_x0028_s_x0029_>
    <Abstract xmlns="3e02667f-0271-471b-bd6e-11a2e16def1d" xsi:nil="true"/>
    <Feature xmlns="3e02667f-0271-471b-bd6e-11a2e16def1d">false</Feature>
    <TaxCatchAll xmlns="3e02667f-0271-471b-bd6e-11a2e16def1d">
      <Value>27</Value>
      <Value>4</Value>
      <Value>7</Value>
    </TaxCatchAll>
    <TaxKeywordTaxHTField xmlns="3e02667f-0271-471b-bd6e-11a2e16def1d">
      <Terms xmlns="http://schemas.microsoft.com/office/infopath/2007/PartnerControls"/>
    </TaxKeywordTaxHTField>
    <SystemData xmlns="3e02667f-0271-471b-bd6e-11a2e16def1d" xsi:nil="true"/>
    <PageInfo xmlns="3e02667f-0271-471b-bd6e-11a2e16def1d" xsi:nil="true"/>
    <ExternalURL xmlns="3e02667f-0271-471b-bd6e-11a2e16def1d" xsi:nil="true"/>
    <f6836c8cfc5146d888b8918e85fd4b0e xmlns="3e02667f-0271-471b-bd6e-11a2e16def1d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Middle East and North Africa (MNA)</TermName>
          <TermId xmlns="http://schemas.microsoft.com/office/infopath/2007/PartnerControls">d0dca7b9-6ed2-4dfc-ad2d-cc3494be618a</TermId>
        </TermInfo>
      </Terms>
    </f6836c8cfc5146d888b8918e85fd4b0e>
    <ProjectID xmlns="3e02667f-0271-471b-bd6e-11a2e16def1d" xsi:nil="true"/>
    <h40645383bce4db190f92f65d69cf557 xmlns="3e02667f-0271-471b-bd6e-11a2e16def1d">
      <Terms xmlns="http://schemas.microsoft.com/office/infopath/2007/PartnerControls"/>
    </h40645383bce4db190f92f65d69cf557>
    <UserData xmlns="3e02667f-0271-471b-bd6e-11a2e16def1d" xsi:nil="true"/>
    <EnableRating xmlns="3e02667f-0271-471b-bd6e-11a2e16def1d">false</EnableRating>
    <fbe16eaccf4749f086104f7c67297f76 xmlns="3e02667f-0271-471b-bd6e-11a2e16def1d">
      <Terms xmlns="http://schemas.microsoft.com/office/infopath/2007/PartnerControls"/>
    </fbe16eaccf4749f086104f7c67297f76>
    <le7312e839b9405fb813e48a1ee083cb xmlns="3e02667f-0271-471b-bd6e-11a2e16def1d">
      <Terms xmlns="http://schemas.microsoft.com/office/infopath/2007/PartnerControls"/>
    </le7312e839b9405fb813e48a1ee083cb>
    <n3588c81c2504f79a2ae07b8fc872de1 xmlns="3e02667f-0271-471b-bd6e-11a2e16def1d">
      <Terms xmlns="http://schemas.microsoft.com/office/infopath/2007/PartnerControls">
        <TermInfo xmlns="http://schemas.microsoft.com/office/infopath/2007/PartnerControls">
          <TermName xmlns="http://schemas.microsoft.com/office/infopath/2007/PartnerControls">Official Use Only</TermName>
          <TermId xmlns="http://schemas.microsoft.com/office/infopath/2007/PartnerControls">4119b812-446b-4199-aebc-580c95bfd42a</TermId>
        </TermInfo>
      </Terms>
    </n3588c81c2504f79a2ae07b8fc872de1>
    <m30f5f85ad26449189da578bd9e06217 xmlns="3e02667f-0271-471b-bd6e-11a2e16def1d">
      <Terms xmlns="http://schemas.microsoft.com/office/infopath/2007/PartnerControls"/>
    </m30f5f85ad26449189da578bd9e06217>
    <e0919e4a962d4c1aa34dcc9ee85a7530 xmlns="3e02667f-0271-471b-bd6e-11a2e16def1d">
      <Terms xmlns="http://schemas.microsoft.com/office/infopath/2007/PartnerControls"/>
    </e0919e4a962d4c1aa34dcc9ee85a7530>
    <g60ac5c7cc5e48988332aa7f3f7675f4 xmlns="3e02667f-0271-471b-bd6e-11a2e16def1d">
      <Terms xmlns="http://schemas.microsoft.com/office/infopath/2007/PartnerControls"/>
    </g60ac5c7cc5e48988332aa7f3f7675f4>
    <FeatureToTile xmlns="3e02667f-0271-471b-bd6e-11a2e16def1d">false</FeatureToTile>
    <ncc44d6e437c4ee18d4e35566604faa7 xmlns="3e02667f-0271-471b-bd6e-11a2e16def1d">
      <Terms xmlns="http://schemas.microsoft.com/office/infopath/2007/PartnerControls"/>
    </ncc44d6e437c4ee18d4e35566604faa7>
    <PublishingPageImage xmlns="http://schemas.microsoft.com/sharepoint/v3" xsi:nil="true"/>
    <DocumentCategory xmlns="3e02667f-0271-471b-bd6e-11a2e16def1d" xsi:nil="true"/>
    <EnableComments xmlns="3e02667f-0271-471b-bd6e-11a2e16def1d">false</EnableComments>
    <Authors xmlns="3e02667f-0271-471b-bd6e-11a2e16def1d" xsi:nil="true"/>
    <g24ce987e2a14cd88b1be8bba67dc4d6 xmlns="3e02667f-0271-471b-bd6e-11a2e16def1d">
      <Terms xmlns="http://schemas.microsoft.com/office/infopath/2007/PartnerControls"/>
    </g24ce987e2a14cd88b1be8bba67dc4d6>
    <DateLaunch xmlns="3e02667f-0271-471b-bd6e-11a2e16def1d">2017-12-14T05:00:00+00:00</DateLaunch>
    <o8e900f321d24bb18bb65b4f51774acf xmlns="3e02667f-0271-471b-bd6e-11a2e16def1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Consultative Document</TermName>
          <TermId xmlns="http://schemas.microsoft.com/office/infopath/2007/PartnerControls">570b0068-18f7-4914-b90a-acee21ab0536</TermId>
        </TermInfo>
      </Terms>
    </o8e900f321d24bb18bb65b4f51774acf>
    <e7fed2b567784b7fb4115fec76c3b6ef xmlns="3e02667f-0271-471b-bd6e-11a2e16def1d">
      <Terms xmlns="http://schemas.microsoft.com/office/infopath/2007/PartnerControls"/>
    </e7fed2b567784b7fb4115fec76c3b6e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neCMS_File" ma:contentTypeID="0x010100AF87B42F0C344341B239E919EB90A367010100A739B6FD82C4BD48902FA06215856C78" ma:contentTypeVersion="20" ma:contentTypeDescription="" ma:contentTypeScope="" ma:versionID="6ce4945b089a8ae020dbe50177320460">
  <xsd:schema xmlns:xsd="http://www.w3.org/2001/XMLSchema" xmlns:xs="http://www.w3.org/2001/XMLSchema" xmlns:p="http://schemas.microsoft.com/office/2006/metadata/properties" xmlns:ns1="http://schemas.microsoft.com/sharepoint/v3" xmlns:ns2="3e02667f-0271-471b-bd6e-11a2e16def1d" targetNamespace="http://schemas.microsoft.com/office/2006/metadata/properties" ma:root="true" ma:fieldsID="76e134c41b69acc816c453de28eb2984" ns1:_="" ns2:_="">
    <xsd:import namespace="http://schemas.microsoft.com/sharepoint/v3"/>
    <xsd:import namespace="3e02667f-0271-471b-bd6e-11a2e16def1d"/>
    <xsd:element name="properties">
      <xsd:complexType>
        <xsd:sequence>
          <xsd:element name="documentManagement">
            <xsd:complexType>
              <xsd:all>
                <xsd:element ref="ns2:h40645383bce4db190f92f65d69cf557" minOccurs="0"/>
                <xsd:element ref="ns2:TaxCatchAll" minOccurs="0"/>
                <xsd:element ref="ns2:TaxCatchAllLabel" minOccurs="0"/>
                <xsd:element ref="ns2:ncc44d6e437c4ee18d4e35566604faa7" minOccurs="0"/>
                <xsd:element ref="ns2:e0919e4a962d4c1aa34dcc9ee85a7530" minOccurs="0"/>
                <xsd:element ref="ns2:n3588c81c2504f79a2ae07b8fc872de1" minOccurs="0"/>
                <xsd:element ref="ns2:le7312e839b9405fb813e48a1ee083cb" minOccurs="0"/>
                <xsd:element ref="ns2:g60ac5c7cc5e48988332aa7f3f7675f4" minOccurs="0"/>
                <xsd:element ref="ns2:f6836c8cfc5146d888b8918e85fd4b0e" minOccurs="0"/>
                <xsd:element ref="ns2:Abstract" minOccurs="0"/>
                <xsd:element ref="ns2:Authors" minOccurs="0"/>
                <xsd:element ref="ns2:TaxKeywordTaxHTField" minOccurs="0"/>
                <xsd:element ref="ns2:fbe16eaccf4749f086104f7c67297f76" minOccurs="0"/>
                <xsd:element ref="ns2:DateLaunch" minOccurs="0"/>
                <xsd:element ref="ns2:ExternalURL" minOccurs="0"/>
                <xsd:element ref="ns2:Feature" minOccurs="0"/>
                <xsd:element ref="ns2:FeatureToTile" minOccurs="0"/>
                <xsd:element ref="ns2:SystemData" minOccurs="0"/>
                <xsd:element ref="ns2:UserData" minOccurs="0"/>
                <xsd:element ref="ns2:o8e900f321d24bb18bb65b4f51774acf" minOccurs="0"/>
                <xsd:element ref="ns2:Contact_x0028_s_x0029_" minOccurs="0"/>
                <xsd:element ref="ns1:ArticleStartDate" minOccurs="0"/>
                <xsd:element ref="ns2:EnableComments" minOccurs="0"/>
                <xsd:element ref="ns2:EnableRating" minOccurs="0"/>
                <xsd:element ref="ns2:PageInfo" minOccurs="0"/>
                <xsd:element ref="ns1:PublishingPageImage" minOccurs="0"/>
                <xsd:element ref="ns2:DocumentCategory" minOccurs="0"/>
                <xsd:element ref="ns2:g24ce987e2a14cd88b1be8bba67dc4d6" minOccurs="0"/>
                <xsd:element ref="ns2:m30f5f85ad26449189da578bd9e06217" minOccurs="0"/>
                <xsd:element ref="ns2:ProjectID" minOccurs="0"/>
                <xsd:element ref="ns1:PublishingContact" minOccurs="0"/>
                <xsd:element ref="ns2:e7fed2b567784b7fb4115fec76c3b6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rticleStartDate" ma:index="40" nillable="true" ma:displayName="Article Date" ma:description="Article Date is a site column created by the Publishing feature. It is used on the Article Page Content Type as the date of the page." ma:format="DateOnly" ma:internalName="ArticleStartDate">
      <xsd:simpleType>
        <xsd:restriction base="dms:DateTime"/>
      </xsd:simpleType>
    </xsd:element>
    <xsd:element name="PublishingPageImage" ma:index="44" nillable="true" ma:displayName="Page Image" ma:description="Page Image is a site column created by the Publishing feature. It is used on the Article Page Content Type as the primary image of the page." ma:internalName="PublishingPageImage">
      <xsd:simpleType>
        <xsd:restriction base="dms:Unknown"/>
      </xsd:simpleType>
    </xsd:element>
    <xsd:element name="PublishingContact" ma:index="51" nillable="true" ma:displayName="Contact" ma:description="Contact is a site column created by the Publishing feature. It is used on the Page Content Type as the person or group who is the contact person for the page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02667f-0271-471b-bd6e-11a2e16def1d" elementFormDefault="qualified">
    <xsd:import namespace="http://schemas.microsoft.com/office/2006/documentManagement/types"/>
    <xsd:import namespace="http://schemas.microsoft.com/office/infopath/2007/PartnerControls"/>
    <xsd:element name="h40645383bce4db190f92f65d69cf557" ma:index="8" nillable="true" ma:taxonomy="true" ma:internalName="h40645383bce4db190f92f65d69cf557" ma:taxonomyFieldName="VPU" ma:displayName="VPU" ma:default="" ma:fieldId="{14064538-3bce-4db1-90f9-2f65d69cf557}" ma:taxonomyMulti="true" ma:sspId="2a6c10d7-b926-4fc0-945e-3cbf5049f6bd" ma:termSetId="d49201c8-9b91-492e-899c-b5b3e12a5e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dca30e97-bbe4-466c-bba4-f5edb513f180}" ma:internalName="TaxCatchAll" ma:showField="CatchAllData" ma:web="84750b98-030a-4060-864e-5ad0fb19c1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dca30e97-bbe4-466c-bba4-f5edb513f180}" ma:internalName="TaxCatchAllLabel" ma:readOnly="true" ma:showField="CatchAllDataLabel" ma:web="84750b98-030a-4060-864e-5ad0fb19c1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cc44d6e437c4ee18d4e35566604faa7" ma:index="12" nillable="true" ma:taxonomy="true" ma:internalName="ncc44d6e437c4ee18d4e35566604faa7" ma:taxonomyFieldName="Topics" ma:displayName="Topics" ma:readOnly="false" ma:fieldId="{7cc44d6e-437c-4ee1-8d4e-35566604faa7}" ma:taxonomyMulti="true" ma:sspId="2a6c10d7-b926-4fc0-945e-3cbf5049f6bd" ma:termSetId="52c8dc5b-2000-4eb2-836c-73f156eae2f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919e4a962d4c1aa34dcc9ee85a7530" ma:index="14" nillable="true" ma:taxonomy="true" ma:internalName="e0919e4a962d4c1aa34dcc9ee85a7530" ma:taxonomyFieldName="Country" ma:displayName="Country and City" ma:readOnly="false" ma:fieldId="{e0919e4a-962d-4c1a-a34d-cc9ee85a7530}" ma:taxonomyMulti="true" ma:sspId="2a6c10d7-b926-4fc0-945e-3cbf5049f6bd" ma:termSetId="d4c2a98a-c9a1-4fb7-a107-4340f5ef959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3588c81c2504f79a2ae07b8fc872de1" ma:index="16" nillable="true" ma:taxonomy="true" ma:internalName="n3588c81c2504f79a2ae07b8fc872de1" ma:taxonomyFieldName="InformationClassification" ma:displayName="Information Classification" ma:default="4;#Official Use Only|4119b812-446b-4199-aebc-580c95bfd42a" ma:fieldId="{73588c81-c250-4f79-a2ae-07b8fc872de1}" ma:sspId="2a6c10d7-b926-4fc0-945e-3cbf5049f6bd" ma:termSetId="64584bab-8e1a-4e77-9a74-729fd66acaa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e7312e839b9405fb813e48a1ee083cb" ma:index="18" nillable="true" ma:taxonomy="true" ma:internalName="le7312e839b9405fb813e48a1ee083cb" ma:taxonomyFieldName="Languages" ma:displayName="Languages" ma:readOnly="false" ma:default="-1;#English|e31af5d6-94ea-4ba5-925e-022fd8479dfd" ma:fieldId="{5e7312e8-39b9-405f-b813-e48a1ee083cb}" ma:sspId="2a6c10d7-b926-4fc0-945e-3cbf5049f6bd" ma:termSetId="df4cdebe-530a-4c7f-82dc-f183711160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60ac5c7cc5e48988332aa7f3f7675f4" ma:index="20" nillable="true" ma:taxonomy="true" ma:internalName="g60ac5c7cc5e48988332aa7f3f7675f4" ma:taxonomyFieldName="Region" ma:displayName="Region and Country" ma:readOnly="false" ma:default="-1;#World|181f87ec-6d12-43c8-9f7a-dc47bc14aa64" ma:fieldId="{060ac5c7-cc5e-4898-8332-aa7f3f7675f4}" ma:taxonomyMulti="true" ma:sspId="2a6c10d7-b926-4fc0-945e-3cbf5049f6bd" ma:termSetId="bc82f570-771a-4efe-b637-ab15e81e6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6836c8cfc5146d888b8918e85fd4b0e" ma:index="22" nillable="true" ma:taxonomy="true" ma:internalName="f6836c8cfc5146d888b8918e85fd4b0e" ma:taxonomyFieldName="GeographicArea" ma:displayName="Geographic Area" ma:default="2;#World|181f87ec-6d12-43c8-9f7a-dc47bc14aa64" ma:fieldId="{f6836c8c-fc51-46d8-88b8-918e85fd4b0e}" ma:taxonomyMulti="true" ma:sspId="2a6c10d7-b926-4fc0-945e-3cbf5049f6bd" ma:termSetId="bc82f570-771a-4efe-b637-ab15e81e6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bstract" ma:index="24" nillable="true" ma:displayName="Abstract" ma:internalName="Abstract" ma:readOnly="false">
      <xsd:simpleType>
        <xsd:restriction base="dms:Note"/>
      </xsd:simpleType>
    </xsd:element>
    <xsd:element name="Authors" ma:index="25" nillable="true" ma:displayName="Authors" ma:internalName="Authors" ma:readOnly="false">
      <xsd:simpleType>
        <xsd:restriction base="dms:Note"/>
      </xsd:simpleType>
    </xsd:element>
    <xsd:element name="TaxKeywordTaxHTField" ma:index="26" nillable="true" ma:taxonomy="true" ma:internalName="TaxKeywordTaxHTField" ma:taxonomyFieldName="TaxKeyword" ma:displayName="Enterprise Keywords" ma:fieldId="{23f27201-bee3-471e-b2e7-b64fd8b7ca38}" ma:taxonomyMulti="true" ma:sspId="2a6c10d7-b926-4fc0-945e-3cbf5049f6bd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fbe16eaccf4749f086104f7c67297f76" ma:index="28" nillable="true" ma:taxonomy="true" ma:internalName="fbe16eaccf4749f086104f7c67297f76" ma:taxonomyFieldName="Organization" ma:displayName="Organization" ma:readOnly="false" ma:default="-1;#World Bank|bc205cc9-8a56-48a3-9f30-b099e7707c1b" ma:fieldId="{fbe16eac-cf47-49f0-8610-4f7c67297f76}" ma:taxonomyMulti="true" ma:sspId="2a6c10d7-b926-4fc0-945e-3cbf5049f6bd" ma:termSetId="f1062a45-b171-4440-8f47-0528c2ab8fc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teLaunch" ma:index="31" nillable="true" ma:displayName="Date launched on web" ma:format="DateTime" ma:internalName="DateLaunch">
      <xsd:simpleType>
        <xsd:restriction base="dms:DateTime"/>
      </xsd:simpleType>
    </xsd:element>
    <xsd:element name="ExternalURL" ma:index="32" nillable="true" ma:displayName="External URL" ma:internalName="ExternalURL" ma:readOnly="false">
      <xsd:simpleType>
        <xsd:restriction base="dms:Text"/>
      </xsd:simpleType>
    </xsd:element>
    <xsd:element name="Feature" ma:index="33" nillable="true" ma:displayName="Feature" ma:internalName="Feature" ma:readOnly="false">
      <xsd:simpleType>
        <xsd:restriction base="dms:Boolean"/>
      </xsd:simpleType>
    </xsd:element>
    <xsd:element name="FeatureToTile" ma:index="34" nillable="true" ma:displayName="Feature To Tile" ma:internalName="FeatureToTile" ma:readOnly="false">
      <xsd:simpleType>
        <xsd:restriction base="dms:Boolean"/>
      </xsd:simpleType>
    </xsd:element>
    <xsd:element name="SystemData" ma:index="35" nillable="true" ma:displayName="SystemData" ma:internalName="SystemData">
      <xsd:simpleType>
        <xsd:restriction base="dms:Note"/>
      </xsd:simpleType>
    </xsd:element>
    <xsd:element name="UserData" ma:index="36" nillable="true" ma:displayName="UserData" ma:internalName="UserData">
      <xsd:simpleType>
        <xsd:restriction base="dms:Note"/>
      </xsd:simpleType>
    </xsd:element>
    <xsd:element name="o8e900f321d24bb18bb65b4f51774acf" ma:index="37" nillable="true" ma:taxonomy="true" ma:internalName="o8e900f321d24bb18bb65b4f51774acf" ma:taxonomyFieldName="DocumentType" ma:displayName="Document Type" ma:default="" ma:fieldId="{88e900f3-21d2-4bb1-8bb6-5b4f51774acf}" ma:taxonomyMulti="true" ma:sspId="2a6c10d7-b926-4fc0-945e-3cbf5049f6bd" ma:termSetId="fe5d0590-9a37-47b6-bc2b-3c53aa6712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act_x0028_s_x0029_" ma:index="39" nillable="true" ma:displayName="Contact(s)" ma:list="UserInfo" ma:SharePointGroup="0" ma:internalName="Contact_x0028_s_x0029_" ma:readOnly="false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nableComments" ma:index="41" nillable="true" ma:displayName="Enable Comments" ma:internalName="EnableComments">
      <xsd:simpleType>
        <xsd:restriction base="dms:Boolean"/>
      </xsd:simpleType>
    </xsd:element>
    <xsd:element name="EnableRating" ma:index="42" nillable="true" ma:displayName="Enable Rating" ma:internalName="EnableRating">
      <xsd:simpleType>
        <xsd:restriction base="dms:Boolean"/>
      </xsd:simpleType>
    </xsd:element>
    <xsd:element name="PageInfo" ma:index="43" nillable="true" ma:displayName="PageInfo" ma:internalName="PageInfo">
      <xsd:simpleType>
        <xsd:restriction base="dms:Note">
          <xsd:maxLength value="255"/>
        </xsd:restriction>
      </xsd:simpleType>
    </xsd:element>
    <xsd:element name="DocumentCategory" ma:index="45" nillable="true" ma:displayName="Document Category" ma:default="Document" ma:format="Dropdown" ma:internalName="DocumentCategory" ma:readOnly="false">
      <xsd:simpleType>
        <xsd:restriction base="dms:Choice">
          <xsd:enumeration value="Document"/>
          <xsd:enumeration value="KB Document"/>
          <xsd:enumeration value="KB Links"/>
        </xsd:restriction>
      </xsd:simpleType>
    </xsd:element>
    <xsd:element name="g24ce987e2a14cd88b1be8bba67dc4d6" ma:index="46" nillable="true" ma:taxonomy="true" ma:internalName="g24ce987e2a14cd88b1be8bba67dc4d6" ma:taxonomyFieldName="ExternalSponsor" ma:displayName="External Sponsor" ma:readOnly="false" ma:fieldId="{024ce987-e2a1-4cd8-8b1b-e8bba67dc4d6}" ma:sspId="2a6c10d7-b926-4fc0-945e-3cbf5049f6bd" ma:termSetId="dfaaa827-5eeb-4880-9a85-fc0311ecbb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0f5f85ad26449189da578bd9e06217" ma:index="48" nillable="true" ma:taxonomy="true" ma:internalName="m30f5f85ad26449189da578bd9e06217" ma:taxonomyFieldName="InternalSponsor" ma:displayName="Internal Sponsor" ma:readOnly="false" ma:fieldId="{630f5f85-ad26-4491-89da-578bd9e06217}" ma:sspId="2a6c10d7-b926-4fc0-945e-3cbf5049f6bd" ma:termSetId="c1dc34fa-d16b-4d70-bdd2-768a6114110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rojectID" ma:index="50" nillable="true" ma:displayName="ProjectID" ma:internalName="ProjectID">
      <xsd:simpleType>
        <xsd:restriction base="dms:Text"/>
      </xsd:simpleType>
    </xsd:element>
    <xsd:element name="e7fed2b567784b7fb4115fec76c3b6ef" ma:index="52" nillable="true" ma:taxonomy="true" ma:internalName="e7fed2b567784b7fb4115fec76c3b6ef" ma:taxonomyFieldName="BusinessFunctions" ma:displayName="BusinessFunctions" ma:default="" ma:fieldId="{e7fed2b5-6778-4b7f-b411-5fec76c3b6ef}" ma:sspId="2a6c10d7-b926-4fc0-945e-3cbf5049f6bd" ma:termSetId="db3575e5-83ce-417a-a0d0-81b3c1db79e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30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D849B7-67F7-46D0-BCCE-0B32B541BF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411A60-769E-442B-B390-1EF3C655A713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3e02667f-0271-471b-bd6e-11a2e16def1d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F1A8EF-2817-46F9-88D8-19D798AD52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e02667f-0271-471b-bd6e-11a2e16def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1930</Words>
  <Application>Microsoft Macintosh PowerPoint</Application>
  <PresentationFormat>On-screen Show (4:3)</PresentationFormat>
  <Paragraphs>345</Paragraphs>
  <Slides>41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Andes ExtraLight</vt:lpstr>
      <vt:lpstr>Arial</vt:lpstr>
      <vt:lpstr>Calibri</vt:lpstr>
      <vt:lpstr>Calibri Light</vt:lpstr>
      <vt:lpstr>Cambria Math</vt:lpstr>
      <vt:lpstr>Oswald</vt:lpstr>
      <vt:lpstr>Roboto Condensed</vt:lpstr>
      <vt:lpstr>Trebuchet MS</vt:lpstr>
      <vt:lpstr>Wingdings</vt:lpstr>
      <vt:lpstr>1_Office Theme</vt:lpstr>
      <vt:lpstr>Machine Learning: End-to-End Workflow Using Decision Trees</vt:lpstr>
      <vt:lpstr>PowerPoint Presentation</vt:lpstr>
      <vt:lpstr>PowerPoint Presentation</vt:lpstr>
      <vt:lpstr>PowerPoint Presentation</vt:lpstr>
      <vt:lpstr>PowerPoint Presentation</vt:lpstr>
      <vt:lpstr>Five main 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and cleaning can take two-thirds of the time of an analytics project:</vt:lpstr>
      <vt:lpstr>PowerPoint Presentation</vt:lpstr>
      <vt:lpstr>When fitting ML algorithms, it is common to separate data into training and test sets</vt:lpstr>
      <vt:lpstr>PowerPoint Presentation</vt:lpstr>
      <vt:lpstr>PowerPoint Presentation</vt:lpstr>
      <vt:lpstr>PowerPoint Presentation</vt:lpstr>
      <vt:lpstr>PowerPoint Presentation</vt:lpstr>
      <vt:lpstr>With the model tuned and fitted to training data, we can predict outcomes for test set, ensure its performance is satisfactory, and deploy.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Could an algorithm reduce risk in the built environment by sending building inspectors to the most dangerous cases first?</vt:lpstr>
      <vt:lpstr>Question: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Jones</dc:creator>
  <cp:lastModifiedBy>Nicholas Jones</cp:lastModifiedBy>
  <cp:revision>6</cp:revision>
  <dcterms:created xsi:type="dcterms:W3CDTF">2019-06-18T06:28:51Z</dcterms:created>
  <dcterms:modified xsi:type="dcterms:W3CDTF">2019-07-23T17:10:01Z</dcterms:modified>
</cp:coreProperties>
</file>